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notesSlides/notesSlide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5.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7.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8.xml" ContentType="application/vnd.openxmlformats-officedocument.presentationml.notesSlide+xml"/>
  <Override PartName="/ppt/ink/ink63.xml" ContentType="application/inkml+xml"/>
  <Override PartName="/ppt/ink/ink64.xml" ContentType="application/inkml+xml"/>
  <Override PartName="/ppt/ink/ink65.xml" ContentType="application/inkml+xml"/>
  <Override PartName="/ppt/notesSlides/notesSlide9.xml" ContentType="application/vnd.openxmlformats-officedocument.presentationml.notesSlide+xml"/>
  <Override PartName="/ppt/ink/ink66.xml" ContentType="application/inkml+xml"/>
  <Override PartName="/ppt/ink/ink6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256" r:id="rId2"/>
    <p:sldId id="261" r:id="rId3"/>
    <p:sldId id="265" r:id="rId4"/>
    <p:sldId id="264" r:id="rId5"/>
    <p:sldId id="282" r:id="rId6"/>
    <p:sldId id="283" r:id="rId7"/>
    <p:sldId id="295" r:id="rId8"/>
    <p:sldId id="298" r:id="rId9"/>
    <p:sldId id="311" r:id="rId10"/>
    <p:sldId id="312" r:id="rId11"/>
    <p:sldId id="313" r:id="rId12"/>
    <p:sldId id="316" r:id="rId13"/>
    <p:sldId id="315" r:id="rId14"/>
    <p:sldId id="314" r:id="rId15"/>
    <p:sldId id="319" r:id="rId16"/>
    <p:sldId id="320" r:id="rId17"/>
    <p:sldId id="294" r:id="rId18"/>
    <p:sldId id="296" r:id="rId19"/>
    <p:sldId id="306" r:id="rId20"/>
    <p:sldId id="299" r:id="rId21"/>
    <p:sldId id="300" r:id="rId22"/>
    <p:sldId id="301" r:id="rId23"/>
    <p:sldId id="305" r:id="rId24"/>
    <p:sldId id="302" r:id="rId25"/>
    <p:sldId id="303" r:id="rId26"/>
    <p:sldId id="304" r:id="rId27"/>
    <p:sldId id="310" r:id="rId28"/>
    <p:sldId id="307" r:id="rId29"/>
    <p:sldId id="308" r:id="rId30"/>
    <p:sldId id="317" r:id="rId31"/>
    <p:sldId id="318" r:id="rId32"/>
    <p:sldId id="309" r:id="rId33"/>
    <p:sldId id="285" r:id="rId34"/>
    <p:sldId id="288" r:id="rId35"/>
    <p:sldId id="291" r:id="rId36"/>
    <p:sldId id="286" r:id="rId37"/>
    <p:sldId id="289" r:id="rId38"/>
    <p:sldId id="290" r:id="rId39"/>
    <p:sldId id="287" r:id="rId40"/>
    <p:sldId id="292" r:id="rId41"/>
    <p:sldId id="293" r:id="rId42"/>
    <p:sldId id="284" r:id="rId43"/>
    <p:sldId id="281" r:id="rId44"/>
    <p:sldId id="257" r:id="rId45"/>
    <p:sldId id="259" r:id="rId46"/>
    <p:sldId id="268" r:id="rId47"/>
    <p:sldId id="267" r:id="rId48"/>
    <p:sldId id="269" r:id="rId49"/>
    <p:sldId id="270" r:id="rId50"/>
    <p:sldId id="271" r:id="rId51"/>
    <p:sldId id="272" r:id="rId52"/>
    <p:sldId id="273" r:id="rId53"/>
    <p:sldId id="278" r:id="rId54"/>
    <p:sldId id="277" r:id="rId55"/>
    <p:sldId id="279" r:id="rId56"/>
    <p:sldId id="280" r:id="rId57"/>
    <p:sldId id="275" r:id="rId58"/>
    <p:sldId id="266" r:id="rId59"/>
    <p:sldId id="274" r:id="rId60"/>
    <p:sldId id="258" r:id="rId61"/>
    <p:sldId id="262" r:id="rId62"/>
    <p:sldId id="260" r:id="rId63"/>
    <p:sldId id="276" r:id="rId64"/>
    <p:sldId id="263" r:id="rId65"/>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4DF4"/>
    <a:srgbClr val="4472C4"/>
    <a:srgbClr val="0031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5"/>
    <p:restoredTop sz="96197"/>
  </p:normalViewPr>
  <p:slideViewPr>
    <p:cSldViewPr snapToGrid="0">
      <p:cViewPr>
        <p:scale>
          <a:sx n="138" d="100"/>
          <a:sy n="138" d="100"/>
        </p:scale>
        <p:origin x="3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E7447-D039-404E-A600-B4D4EE4FE9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FA649BA-CBBD-4C4B-856D-220E463F30E8}">
      <dgm:prSet/>
      <dgm:spPr/>
      <dgm:t>
        <a:bodyPr/>
        <a:lstStyle/>
        <a:p>
          <a:pPr>
            <a:lnSpc>
              <a:spcPct val="100000"/>
            </a:lnSpc>
          </a:pPr>
          <a:r>
            <a:rPr lang="en-US" dirty="0"/>
            <a:t>Create the synthetic data with the continuous and binary treatments</a:t>
          </a:r>
        </a:p>
      </dgm:t>
    </dgm:pt>
    <dgm:pt modelId="{EEA77C36-3D5F-45AF-A870-11A28433B5DC}" type="parTrans" cxnId="{AB1FB2C2-5780-47F1-BF6B-B342ACFE77BE}">
      <dgm:prSet/>
      <dgm:spPr/>
      <dgm:t>
        <a:bodyPr/>
        <a:lstStyle/>
        <a:p>
          <a:endParaRPr lang="en-US"/>
        </a:p>
      </dgm:t>
    </dgm:pt>
    <dgm:pt modelId="{C3631A78-59E2-40A8-AA8C-8AF2AFE3AEBF}" type="sibTrans" cxnId="{AB1FB2C2-5780-47F1-BF6B-B342ACFE77BE}">
      <dgm:prSet/>
      <dgm:spPr/>
      <dgm:t>
        <a:bodyPr/>
        <a:lstStyle/>
        <a:p>
          <a:pPr>
            <a:lnSpc>
              <a:spcPct val="100000"/>
            </a:lnSpc>
          </a:pPr>
          <a:endParaRPr lang="en-US"/>
        </a:p>
      </dgm:t>
    </dgm:pt>
    <dgm:pt modelId="{C0CD16A5-A5B8-4625-893F-6EAE450F0351}">
      <dgm:prSet/>
      <dgm:spPr/>
      <dgm:t>
        <a:bodyPr/>
        <a:lstStyle/>
        <a:p>
          <a:pPr>
            <a:lnSpc>
              <a:spcPct val="100000"/>
            </a:lnSpc>
          </a:pPr>
          <a:r>
            <a:rPr lang="en-US" dirty="0"/>
            <a:t>Compare the different python libraries for the causal inference using evaluation metrics </a:t>
          </a:r>
        </a:p>
      </dgm:t>
    </dgm:pt>
    <dgm:pt modelId="{7DDA877A-5CF9-4658-B108-52026009778C}" type="parTrans" cxnId="{1D7FB9E9-BFBC-4A84-AF7D-A00A15606F9E}">
      <dgm:prSet/>
      <dgm:spPr/>
      <dgm:t>
        <a:bodyPr/>
        <a:lstStyle/>
        <a:p>
          <a:endParaRPr lang="en-US"/>
        </a:p>
      </dgm:t>
    </dgm:pt>
    <dgm:pt modelId="{6772311A-C823-46D4-A8BB-2006D50994FB}" type="sibTrans" cxnId="{1D7FB9E9-BFBC-4A84-AF7D-A00A15606F9E}">
      <dgm:prSet/>
      <dgm:spPr/>
      <dgm:t>
        <a:bodyPr/>
        <a:lstStyle/>
        <a:p>
          <a:pPr>
            <a:lnSpc>
              <a:spcPct val="100000"/>
            </a:lnSpc>
          </a:pPr>
          <a:endParaRPr lang="en-US"/>
        </a:p>
      </dgm:t>
    </dgm:pt>
    <dgm:pt modelId="{E29DB2AD-66D2-4395-AE29-186B9CBEBC7D}" type="pres">
      <dgm:prSet presAssocID="{96EE7447-D039-404E-A600-B4D4EE4FE9E7}" presName="root" presStyleCnt="0">
        <dgm:presLayoutVars>
          <dgm:dir/>
          <dgm:resizeHandles val="exact"/>
        </dgm:presLayoutVars>
      </dgm:prSet>
      <dgm:spPr/>
    </dgm:pt>
    <dgm:pt modelId="{9B876C79-F52D-4755-A7EA-6C53DCB2D206}" type="pres">
      <dgm:prSet presAssocID="{96EE7447-D039-404E-A600-B4D4EE4FE9E7}" presName="container" presStyleCnt="0">
        <dgm:presLayoutVars>
          <dgm:dir/>
          <dgm:resizeHandles val="exact"/>
        </dgm:presLayoutVars>
      </dgm:prSet>
      <dgm:spPr/>
    </dgm:pt>
    <dgm:pt modelId="{EB20EAEF-9269-48AF-A259-AFA6D75A0574}" type="pres">
      <dgm:prSet presAssocID="{2FA649BA-CBBD-4C4B-856D-220E463F30E8}" presName="compNode" presStyleCnt="0"/>
      <dgm:spPr/>
    </dgm:pt>
    <dgm:pt modelId="{BB464AA5-EC2B-4DE0-BA53-1EFEC867A27C}" type="pres">
      <dgm:prSet presAssocID="{2FA649BA-CBBD-4C4B-856D-220E463F30E8}" presName="iconBgRect" presStyleLbl="bgShp" presStyleIdx="0" presStyleCnt="2"/>
      <dgm:spPr/>
    </dgm:pt>
    <dgm:pt modelId="{F58D4194-5543-4E48-8875-A119311A526A}" type="pres">
      <dgm:prSet presAssocID="{2FA649BA-CBBD-4C4B-856D-220E463F30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90C75623-3A5F-4DA7-89C5-893FFF9CDF58}" type="pres">
      <dgm:prSet presAssocID="{2FA649BA-CBBD-4C4B-856D-220E463F30E8}" presName="spaceRect" presStyleCnt="0"/>
      <dgm:spPr/>
    </dgm:pt>
    <dgm:pt modelId="{5EAA5703-8FB1-43CD-8503-AFAC76E32A86}" type="pres">
      <dgm:prSet presAssocID="{2FA649BA-CBBD-4C4B-856D-220E463F30E8}" presName="textRect" presStyleLbl="revTx" presStyleIdx="0" presStyleCnt="2">
        <dgm:presLayoutVars>
          <dgm:chMax val="1"/>
          <dgm:chPref val="1"/>
        </dgm:presLayoutVars>
      </dgm:prSet>
      <dgm:spPr/>
    </dgm:pt>
    <dgm:pt modelId="{6208F97A-A8C0-458D-BA6D-EFD4F7E044E0}" type="pres">
      <dgm:prSet presAssocID="{C3631A78-59E2-40A8-AA8C-8AF2AFE3AEBF}" presName="sibTrans" presStyleLbl="sibTrans2D1" presStyleIdx="0" presStyleCnt="0"/>
      <dgm:spPr/>
    </dgm:pt>
    <dgm:pt modelId="{33B81711-A49F-4134-8EEF-056AD3C5B5F5}" type="pres">
      <dgm:prSet presAssocID="{C0CD16A5-A5B8-4625-893F-6EAE450F0351}" presName="compNode" presStyleCnt="0"/>
      <dgm:spPr/>
    </dgm:pt>
    <dgm:pt modelId="{D9F94BE4-32EF-4005-AAD0-3B2322C44797}" type="pres">
      <dgm:prSet presAssocID="{C0CD16A5-A5B8-4625-893F-6EAE450F0351}" presName="iconBgRect" presStyleLbl="bgShp" presStyleIdx="1" presStyleCnt="2"/>
      <dgm:spPr/>
    </dgm:pt>
    <dgm:pt modelId="{FA871688-4DF5-48A3-A284-87A8D4213D8E}" type="pres">
      <dgm:prSet presAssocID="{C0CD16A5-A5B8-4625-893F-6EAE450F035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C6A7B739-C93E-4530-BAEC-B18EC48B4C3F}" type="pres">
      <dgm:prSet presAssocID="{C0CD16A5-A5B8-4625-893F-6EAE450F0351}" presName="spaceRect" presStyleCnt="0"/>
      <dgm:spPr/>
    </dgm:pt>
    <dgm:pt modelId="{BD5362A2-854C-41D4-83A3-5EC6C6027C14}" type="pres">
      <dgm:prSet presAssocID="{C0CD16A5-A5B8-4625-893F-6EAE450F0351}" presName="textRect" presStyleLbl="revTx" presStyleIdx="1" presStyleCnt="2">
        <dgm:presLayoutVars>
          <dgm:chMax val="1"/>
          <dgm:chPref val="1"/>
        </dgm:presLayoutVars>
      </dgm:prSet>
      <dgm:spPr/>
    </dgm:pt>
  </dgm:ptLst>
  <dgm:cxnLst>
    <dgm:cxn modelId="{C372ED3A-51E7-4CA6-899B-A32645D3987D}" type="presOf" srcId="{C3631A78-59E2-40A8-AA8C-8AF2AFE3AEBF}" destId="{6208F97A-A8C0-458D-BA6D-EFD4F7E044E0}" srcOrd="0" destOrd="0" presId="urn:microsoft.com/office/officeart/2018/2/layout/IconCircleList"/>
    <dgm:cxn modelId="{93C3B162-4ADE-434A-A668-5E16A051BA15}" type="presOf" srcId="{2FA649BA-CBBD-4C4B-856D-220E463F30E8}" destId="{5EAA5703-8FB1-43CD-8503-AFAC76E32A86}" srcOrd="0" destOrd="0" presId="urn:microsoft.com/office/officeart/2018/2/layout/IconCircleList"/>
    <dgm:cxn modelId="{AB1FB2C2-5780-47F1-BF6B-B342ACFE77BE}" srcId="{96EE7447-D039-404E-A600-B4D4EE4FE9E7}" destId="{2FA649BA-CBBD-4C4B-856D-220E463F30E8}" srcOrd="0" destOrd="0" parTransId="{EEA77C36-3D5F-45AF-A870-11A28433B5DC}" sibTransId="{C3631A78-59E2-40A8-AA8C-8AF2AFE3AEBF}"/>
    <dgm:cxn modelId="{44F90FE7-989A-4A7E-AC4E-7A8ECEAAC729}" type="presOf" srcId="{C0CD16A5-A5B8-4625-893F-6EAE450F0351}" destId="{BD5362A2-854C-41D4-83A3-5EC6C6027C14}" srcOrd="0" destOrd="0" presId="urn:microsoft.com/office/officeart/2018/2/layout/IconCircleList"/>
    <dgm:cxn modelId="{1D7FB9E9-BFBC-4A84-AF7D-A00A15606F9E}" srcId="{96EE7447-D039-404E-A600-B4D4EE4FE9E7}" destId="{C0CD16A5-A5B8-4625-893F-6EAE450F0351}" srcOrd="1" destOrd="0" parTransId="{7DDA877A-5CF9-4658-B108-52026009778C}" sibTransId="{6772311A-C823-46D4-A8BB-2006D50994FB}"/>
    <dgm:cxn modelId="{56AA24FB-DEA7-49CB-9DE6-450F697F02AD}" type="presOf" srcId="{96EE7447-D039-404E-A600-B4D4EE4FE9E7}" destId="{E29DB2AD-66D2-4395-AE29-186B9CBEBC7D}" srcOrd="0" destOrd="0" presId="urn:microsoft.com/office/officeart/2018/2/layout/IconCircleList"/>
    <dgm:cxn modelId="{95DB499B-5CF7-4433-94F0-9E1D291A05E6}" type="presParOf" srcId="{E29DB2AD-66D2-4395-AE29-186B9CBEBC7D}" destId="{9B876C79-F52D-4755-A7EA-6C53DCB2D206}" srcOrd="0" destOrd="0" presId="urn:microsoft.com/office/officeart/2018/2/layout/IconCircleList"/>
    <dgm:cxn modelId="{876D2945-A226-470E-92A2-A4BD9D754F85}" type="presParOf" srcId="{9B876C79-F52D-4755-A7EA-6C53DCB2D206}" destId="{EB20EAEF-9269-48AF-A259-AFA6D75A0574}" srcOrd="0" destOrd="0" presId="urn:microsoft.com/office/officeart/2018/2/layout/IconCircleList"/>
    <dgm:cxn modelId="{B379794E-3E5A-44E4-92F1-F6A3A7B0187F}" type="presParOf" srcId="{EB20EAEF-9269-48AF-A259-AFA6D75A0574}" destId="{BB464AA5-EC2B-4DE0-BA53-1EFEC867A27C}" srcOrd="0" destOrd="0" presId="urn:microsoft.com/office/officeart/2018/2/layout/IconCircleList"/>
    <dgm:cxn modelId="{12C7430D-271D-497B-8F56-841A37BE046B}" type="presParOf" srcId="{EB20EAEF-9269-48AF-A259-AFA6D75A0574}" destId="{F58D4194-5543-4E48-8875-A119311A526A}" srcOrd="1" destOrd="0" presId="urn:microsoft.com/office/officeart/2018/2/layout/IconCircleList"/>
    <dgm:cxn modelId="{A6F524F7-4E8A-40D3-8C92-7F075642CB27}" type="presParOf" srcId="{EB20EAEF-9269-48AF-A259-AFA6D75A0574}" destId="{90C75623-3A5F-4DA7-89C5-893FFF9CDF58}" srcOrd="2" destOrd="0" presId="urn:microsoft.com/office/officeart/2018/2/layout/IconCircleList"/>
    <dgm:cxn modelId="{7E9D2742-036E-4746-A2D6-B4897762DC77}" type="presParOf" srcId="{EB20EAEF-9269-48AF-A259-AFA6D75A0574}" destId="{5EAA5703-8FB1-43CD-8503-AFAC76E32A86}" srcOrd="3" destOrd="0" presId="urn:microsoft.com/office/officeart/2018/2/layout/IconCircleList"/>
    <dgm:cxn modelId="{1B1DE27D-30C3-4BBD-B32E-DAD5E2CE7829}" type="presParOf" srcId="{9B876C79-F52D-4755-A7EA-6C53DCB2D206}" destId="{6208F97A-A8C0-458D-BA6D-EFD4F7E044E0}" srcOrd="1" destOrd="0" presId="urn:microsoft.com/office/officeart/2018/2/layout/IconCircleList"/>
    <dgm:cxn modelId="{126C98E0-8FBE-47E1-8E76-AE8E1471AAC2}" type="presParOf" srcId="{9B876C79-F52D-4755-A7EA-6C53DCB2D206}" destId="{33B81711-A49F-4134-8EEF-056AD3C5B5F5}" srcOrd="2" destOrd="0" presId="urn:microsoft.com/office/officeart/2018/2/layout/IconCircleList"/>
    <dgm:cxn modelId="{8AB0BFC6-3CBB-45AB-8287-4C2BB3D0526A}" type="presParOf" srcId="{33B81711-A49F-4134-8EEF-056AD3C5B5F5}" destId="{D9F94BE4-32EF-4005-AAD0-3B2322C44797}" srcOrd="0" destOrd="0" presId="urn:microsoft.com/office/officeart/2018/2/layout/IconCircleList"/>
    <dgm:cxn modelId="{0ADEBAF9-844C-47AF-9622-E566EFC724D9}" type="presParOf" srcId="{33B81711-A49F-4134-8EEF-056AD3C5B5F5}" destId="{FA871688-4DF5-48A3-A284-87A8D4213D8E}" srcOrd="1" destOrd="0" presId="urn:microsoft.com/office/officeart/2018/2/layout/IconCircleList"/>
    <dgm:cxn modelId="{C18FC62C-09ED-4B10-B172-73D374EAC769}" type="presParOf" srcId="{33B81711-A49F-4134-8EEF-056AD3C5B5F5}" destId="{C6A7B739-C93E-4530-BAEC-B18EC48B4C3F}" srcOrd="2" destOrd="0" presId="urn:microsoft.com/office/officeart/2018/2/layout/IconCircleList"/>
    <dgm:cxn modelId="{E5D8FE86-7E8D-4918-8FCA-F42E61B78663}" type="presParOf" srcId="{33B81711-A49F-4134-8EEF-056AD3C5B5F5}" destId="{BD5362A2-854C-41D4-83A3-5EC6C6027C1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150A-340A-C841-992B-88309FB472C3}" type="doc">
      <dgm:prSet loTypeId="urn:microsoft.com/office/officeart/2005/8/layout/hierarchy3" loCatId="hierarchy" qsTypeId="urn:microsoft.com/office/officeart/2005/8/quickstyle/simple5" qsCatId="simple" csTypeId="urn:microsoft.com/office/officeart/2005/8/colors/colorful2" csCatId="colorful" phldr="1"/>
      <dgm:spPr/>
      <dgm:t>
        <a:bodyPr/>
        <a:lstStyle/>
        <a:p>
          <a:endParaRPr lang="en-GB"/>
        </a:p>
      </dgm:t>
    </dgm:pt>
    <dgm:pt modelId="{B358E9BD-118E-874C-AD5D-3975DEFE2F2A}">
      <dgm:prSet phldrT="[Text]"/>
      <dgm:spPr/>
      <dgm:t>
        <a:bodyPr/>
        <a:lstStyle/>
        <a:p>
          <a:r>
            <a:rPr lang="en-GB" dirty="0" err="1"/>
            <a:t>DataType</a:t>
          </a:r>
          <a:r>
            <a:rPr lang="en-GB" dirty="0"/>
            <a:t> (4)</a:t>
          </a:r>
        </a:p>
      </dgm:t>
    </dgm:pt>
    <dgm:pt modelId="{B929D7F6-6CBE-8648-8579-D1A3B11A136E}" type="parTrans" cxnId="{EDA1FA9F-8537-FC46-A755-7801C015FE00}">
      <dgm:prSet/>
      <dgm:spPr/>
      <dgm:t>
        <a:bodyPr/>
        <a:lstStyle/>
        <a:p>
          <a:endParaRPr lang="en-GB"/>
        </a:p>
      </dgm:t>
    </dgm:pt>
    <dgm:pt modelId="{4D8A16D8-2A3F-EA49-9E0F-30F6CE9128DA}" type="sibTrans" cxnId="{EDA1FA9F-8537-FC46-A755-7801C015FE00}">
      <dgm:prSet/>
      <dgm:spPr/>
      <dgm:t>
        <a:bodyPr/>
        <a:lstStyle/>
        <a:p>
          <a:endParaRPr lang="en-GB"/>
        </a:p>
      </dgm:t>
    </dgm:pt>
    <dgm:pt modelId="{9DB4166E-55CF-E643-A97A-A6C9C2EC8F64}">
      <dgm:prSet phldrT="[Text]"/>
      <dgm:spPr/>
      <dgm:t>
        <a:bodyPr/>
        <a:lstStyle/>
        <a:p>
          <a:r>
            <a:rPr lang="en-GB" dirty="0"/>
            <a:t>Sample Size (3)</a:t>
          </a:r>
        </a:p>
      </dgm:t>
    </dgm:pt>
    <dgm:pt modelId="{7BA50C2F-91B3-EA45-B410-2489827238C9}" type="parTrans" cxnId="{63E21D2A-1980-1F4C-B7FC-F2744D0A5609}">
      <dgm:prSet/>
      <dgm:spPr/>
      <dgm:t>
        <a:bodyPr/>
        <a:lstStyle/>
        <a:p>
          <a:endParaRPr lang="en-GB"/>
        </a:p>
      </dgm:t>
    </dgm:pt>
    <dgm:pt modelId="{1C33A374-58D9-2F43-A52A-7E52F0E2D163}" type="sibTrans" cxnId="{63E21D2A-1980-1F4C-B7FC-F2744D0A5609}">
      <dgm:prSet/>
      <dgm:spPr/>
      <dgm:t>
        <a:bodyPr/>
        <a:lstStyle/>
        <a:p>
          <a:endParaRPr lang="en-GB"/>
        </a:p>
      </dgm:t>
    </dgm:pt>
    <dgm:pt modelId="{68AF71ED-3311-CE40-B4BC-1A0F153966F9}">
      <dgm:prSet phldrT="[Text]"/>
      <dgm:spPr/>
      <dgm:t>
        <a:bodyPr/>
        <a:lstStyle/>
        <a:p>
          <a:r>
            <a:rPr lang="en-GB" dirty="0"/>
            <a:t>50, 100, 1000</a:t>
          </a:r>
        </a:p>
      </dgm:t>
    </dgm:pt>
    <dgm:pt modelId="{F969B176-595C-FC42-8A12-A27C3358E0DF}" type="parTrans" cxnId="{A4EF7D2D-E5E6-8E49-AB24-79EB692C7560}">
      <dgm:prSet/>
      <dgm:spPr/>
      <dgm:t>
        <a:bodyPr/>
        <a:lstStyle/>
        <a:p>
          <a:endParaRPr lang="en-GB"/>
        </a:p>
      </dgm:t>
    </dgm:pt>
    <dgm:pt modelId="{FFDD917D-8A3F-8740-9171-AC6A111FB785}" type="sibTrans" cxnId="{A4EF7D2D-E5E6-8E49-AB24-79EB692C7560}">
      <dgm:prSet/>
      <dgm:spPr/>
      <dgm:t>
        <a:bodyPr/>
        <a:lstStyle/>
        <a:p>
          <a:endParaRPr lang="en-GB"/>
        </a:p>
      </dgm:t>
    </dgm:pt>
    <dgm:pt modelId="{35031ED2-2D9C-F941-A022-C9DF208578E3}">
      <dgm:prSet phldrT="[Text]"/>
      <dgm:spPr/>
      <dgm:t>
        <a:bodyPr/>
        <a:lstStyle/>
        <a:p>
          <a:r>
            <a:rPr lang="en-GB" dirty="0"/>
            <a:t>Iteration (100)</a:t>
          </a:r>
        </a:p>
      </dgm:t>
    </dgm:pt>
    <dgm:pt modelId="{34B7D6C5-829A-DB40-82CE-AF27F6FFD5A0}" type="parTrans" cxnId="{70F4482B-2B32-3D4A-B44A-7653BD4A5659}">
      <dgm:prSet/>
      <dgm:spPr/>
      <dgm:t>
        <a:bodyPr/>
        <a:lstStyle/>
        <a:p>
          <a:endParaRPr lang="en-GB"/>
        </a:p>
      </dgm:t>
    </dgm:pt>
    <dgm:pt modelId="{D5FF3768-BF1E-774E-B62E-0D42AB4CFAA5}" type="sibTrans" cxnId="{70F4482B-2B32-3D4A-B44A-7653BD4A5659}">
      <dgm:prSet/>
      <dgm:spPr/>
      <dgm:t>
        <a:bodyPr/>
        <a:lstStyle/>
        <a:p>
          <a:endParaRPr lang="en-GB"/>
        </a:p>
      </dgm:t>
    </dgm:pt>
    <dgm:pt modelId="{BBE12071-05DE-B14A-BC95-5B84033FA2A1}">
      <dgm:prSet phldrT="[Text]"/>
      <dgm:spPr/>
      <dgm:t>
        <a:bodyPr/>
        <a:lstStyle/>
        <a:p>
          <a:r>
            <a:rPr lang="en-GB" dirty="0"/>
            <a:t>Sample size: training</a:t>
          </a:r>
        </a:p>
      </dgm:t>
    </dgm:pt>
    <dgm:pt modelId="{E7B4C449-8A94-1E41-9E48-1DD1439C8C3E}" type="parTrans" cxnId="{F387B303-1B31-BB4E-AA07-5BA181A9C9CD}">
      <dgm:prSet/>
      <dgm:spPr/>
      <dgm:t>
        <a:bodyPr/>
        <a:lstStyle/>
        <a:p>
          <a:endParaRPr lang="en-GB"/>
        </a:p>
      </dgm:t>
    </dgm:pt>
    <dgm:pt modelId="{22942BE3-F865-8949-B093-D949EF917466}" type="sibTrans" cxnId="{F387B303-1B31-BB4E-AA07-5BA181A9C9CD}">
      <dgm:prSet/>
      <dgm:spPr/>
      <dgm:t>
        <a:bodyPr/>
        <a:lstStyle/>
        <a:p>
          <a:endParaRPr lang="en-GB"/>
        </a:p>
      </dgm:t>
    </dgm:pt>
    <dgm:pt modelId="{690B811A-A7D2-D345-8C58-851EBAC29FF6}">
      <dgm:prSet phldrT="[Text]"/>
      <dgm:spPr/>
      <dgm:t>
        <a:bodyPr/>
        <a:lstStyle/>
        <a:p>
          <a:r>
            <a:rPr lang="en-GB" dirty="0"/>
            <a:t>!000: test </a:t>
          </a:r>
        </a:p>
      </dgm:t>
    </dgm:pt>
    <dgm:pt modelId="{AA73D355-72E5-E24D-9406-57200326D1EF}" type="parTrans" cxnId="{15AAAAF9-4ED2-5149-AABB-502328F2C252}">
      <dgm:prSet/>
      <dgm:spPr/>
      <dgm:t>
        <a:bodyPr/>
        <a:lstStyle/>
        <a:p>
          <a:endParaRPr lang="en-GB"/>
        </a:p>
      </dgm:t>
    </dgm:pt>
    <dgm:pt modelId="{88D1A569-607D-5A4C-91DF-B845A0F9A01E}" type="sibTrans" cxnId="{15AAAAF9-4ED2-5149-AABB-502328F2C252}">
      <dgm:prSet/>
      <dgm:spPr/>
      <dgm:t>
        <a:bodyPr/>
        <a:lstStyle/>
        <a:p>
          <a:endParaRPr lang="en-GB"/>
        </a:p>
      </dgm:t>
    </dgm:pt>
    <dgm:pt modelId="{04E373B7-8DA3-644F-9DDE-7C1A160FA36B}" type="pres">
      <dgm:prSet presAssocID="{EA43150A-340A-C841-992B-88309FB472C3}" presName="diagram" presStyleCnt="0">
        <dgm:presLayoutVars>
          <dgm:chPref val="1"/>
          <dgm:dir/>
          <dgm:animOne val="branch"/>
          <dgm:animLvl val="lvl"/>
          <dgm:resizeHandles/>
        </dgm:presLayoutVars>
      </dgm:prSet>
      <dgm:spPr/>
    </dgm:pt>
    <dgm:pt modelId="{CDB1B232-BCBB-5B46-A711-29A1315FADC8}" type="pres">
      <dgm:prSet presAssocID="{B358E9BD-118E-874C-AD5D-3975DEFE2F2A}" presName="root" presStyleCnt="0"/>
      <dgm:spPr/>
    </dgm:pt>
    <dgm:pt modelId="{53B15CAA-3130-DF4D-92C3-374A006F3481}" type="pres">
      <dgm:prSet presAssocID="{B358E9BD-118E-874C-AD5D-3975DEFE2F2A}" presName="rootComposite" presStyleCnt="0"/>
      <dgm:spPr/>
    </dgm:pt>
    <dgm:pt modelId="{CCBA07A4-894F-C043-9283-5C16B6961A86}" type="pres">
      <dgm:prSet presAssocID="{B358E9BD-118E-874C-AD5D-3975DEFE2F2A}" presName="rootText" presStyleLbl="node1" presStyleIdx="0" presStyleCnt="3"/>
      <dgm:spPr/>
    </dgm:pt>
    <dgm:pt modelId="{A30E713A-6670-024E-BFDF-5615A5D42A76}" type="pres">
      <dgm:prSet presAssocID="{B358E9BD-118E-874C-AD5D-3975DEFE2F2A}" presName="rootConnector" presStyleLbl="node1" presStyleIdx="0" presStyleCnt="3"/>
      <dgm:spPr/>
    </dgm:pt>
    <dgm:pt modelId="{B1F16FB1-277E-1947-BAE8-404D32CD14BD}" type="pres">
      <dgm:prSet presAssocID="{B358E9BD-118E-874C-AD5D-3975DEFE2F2A}" presName="childShape" presStyleCnt="0"/>
      <dgm:spPr/>
    </dgm:pt>
    <dgm:pt modelId="{593CF8A6-BDBA-2849-9DA6-115C394EF372}" type="pres">
      <dgm:prSet presAssocID="{9DB4166E-55CF-E643-A97A-A6C9C2EC8F64}" presName="root" presStyleCnt="0"/>
      <dgm:spPr/>
    </dgm:pt>
    <dgm:pt modelId="{232B3AD7-1025-004D-B933-71A0B782007E}" type="pres">
      <dgm:prSet presAssocID="{9DB4166E-55CF-E643-A97A-A6C9C2EC8F64}" presName="rootComposite" presStyleCnt="0"/>
      <dgm:spPr/>
    </dgm:pt>
    <dgm:pt modelId="{1616EB1B-9079-6C43-A169-E85F8DFEAA9E}" type="pres">
      <dgm:prSet presAssocID="{9DB4166E-55CF-E643-A97A-A6C9C2EC8F64}" presName="rootText" presStyleLbl="node1" presStyleIdx="1" presStyleCnt="3"/>
      <dgm:spPr/>
    </dgm:pt>
    <dgm:pt modelId="{C9DCBEDC-B33E-2946-BBC1-09D33736FB3E}" type="pres">
      <dgm:prSet presAssocID="{9DB4166E-55CF-E643-A97A-A6C9C2EC8F64}" presName="rootConnector" presStyleLbl="node1" presStyleIdx="1" presStyleCnt="3"/>
      <dgm:spPr/>
    </dgm:pt>
    <dgm:pt modelId="{C863F140-8586-194A-AF64-DC525B6FF66A}" type="pres">
      <dgm:prSet presAssocID="{9DB4166E-55CF-E643-A97A-A6C9C2EC8F64}" presName="childShape" presStyleCnt="0"/>
      <dgm:spPr/>
    </dgm:pt>
    <dgm:pt modelId="{A06D6644-E659-A346-B56E-DF3E1728D2D9}" type="pres">
      <dgm:prSet presAssocID="{F969B176-595C-FC42-8A12-A27C3358E0DF}" presName="Name13" presStyleLbl="parChTrans1D2" presStyleIdx="0" presStyleCnt="3"/>
      <dgm:spPr/>
    </dgm:pt>
    <dgm:pt modelId="{9031C5D8-B34C-C245-82C6-A3104377DF6A}" type="pres">
      <dgm:prSet presAssocID="{68AF71ED-3311-CE40-B4BC-1A0F153966F9}" presName="childText" presStyleLbl="bgAcc1" presStyleIdx="0" presStyleCnt="3">
        <dgm:presLayoutVars>
          <dgm:bulletEnabled val="1"/>
        </dgm:presLayoutVars>
      </dgm:prSet>
      <dgm:spPr/>
    </dgm:pt>
    <dgm:pt modelId="{7516C5D5-2943-AC4D-9612-E32E83EBD346}" type="pres">
      <dgm:prSet presAssocID="{35031ED2-2D9C-F941-A022-C9DF208578E3}" presName="root" presStyleCnt="0"/>
      <dgm:spPr/>
    </dgm:pt>
    <dgm:pt modelId="{62C06EDB-5978-7341-8A81-D0AC9E384F3F}" type="pres">
      <dgm:prSet presAssocID="{35031ED2-2D9C-F941-A022-C9DF208578E3}" presName="rootComposite" presStyleCnt="0"/>
      <dgm:spPr/>
    </dgm:pt>
    <dgm:pt modelId="{2BBD450A-C4B9-E44D-AD1F-DC645CF56A05}" type="pres">
      <dgm:prSet presAssocID="{35031ED2-2D9C-F941-A022-C9DF208578E3}" presName="rootText" presStyleLbl="node1" presStyleIdx="2" presStyleCnt="3"/>
      <dgm:spPr/>
    </dgm:pt>
    <dgm:pt modelId="{B98BEAD6-A7B2-6F42-BBAB-C6184B0A7E25}" type="pres">
      <dgm:prSet presAssocID="{35031ED2-2D9C-F941-A022-C9DF208578E3}" presName="rootConnector" presStyleLbl="node1" presStyleIdx="2" presStyleCnt="3"/>
      <dgm:spPr/>
    </dgm:pt>
    <dgm:pt modelId="{B8F406BD-6E9B-5943-9A37-B6D9A5B31B14}" type="pres">
      <dgm:prSet presAssocID="{35031ED2-2D9C-F941-A022-C9DF208578E3}" presName="childShape" presStyleCnt="0"/>
      <dgm:spPr/>
    </dgm:pt>
    <dgm:pt modelId="{22AF34A7-72C8-4E43-8851-8428F273F014}" type="pres">
      <dgm:prSet presAssocID="{E7B4C449-8A94-1E41-9E48-1DD1439C8C3E}" presName="Name13" presStyleLbl="parChTrans1D2" presStyleIdx="1" presStyleCnt="3"/>
      <dgm:spPr/>
    </dgm:pt>
    <dgm:pt modelId="{00A8CD57-E63A-8247-BEED-D13BE4D2DF93}" type="pres">
      <dgm:prSet presAssocID="{BBE12071-05DE-B14A-BC95-5B84033FA2A1}" presName="childText" presStyleLbl="bgAcc1" presStyleIdx="1" presStyleCnt="3">
        <dgm:presLayoutVars>
          <dgm:bulletEnabled val="1"/>
        </dgm:presLayoutVars>
      </dgm:prSet>
      <dgm:spPr/>
    </dgm:pt>
    <dgm:pt modelId="{A030C45E-03B7-5348-95E8-A94C4CBA35F6}" type="pres">
      <dgm:prSet presAssocID="{AA73D355-72E5-E24D-9406-57200326D1EF}" presName="Name13" presStyleLbl="parChTrans1D2" presStyleIdx="2" presStyleCnt="3"/>
      <dgm:spPr/>
    </dgm:pt>
    <dgm:pt modelId="{6C8A711C-C051-304B-A173-77385A70F142}" type="pres">
      <dgm:prSet presAssocID="{690B811A-A7D2-D345-8C58-851EBAC29FF6}" presName="childText" presStyleLbl="bgAcc1" presStyleIdx="2" presStyleCnt="3">
        <dgm:presLayoutVars>
          <dgm:bulletEnabled val="1"/>
        </dgm:presLayoutVars>
      </dgm:prSet>
      <dgm:spPr/>
    </dgm:pt>
  </dgm:ptLst>
  <dgm:cxnLst>
    <dgm:cxn modelId="{F387B303-1B31-BB4E-AA07-5BA181A9C9CD}" srcId="{35031ED2-2D9C-F941-A022-C9DF208578E3}" destId="{BBE12071-05DE-B14A-BC95-5B84033FA2A1}" srcOrd="0" destOrd="0" parTransId="{E7B4C449-8A94-1E41-9E48-1DD1439C8C3E}" sibTransId="{22942BE3-F865-8949-B093-D949EF917466}"/>
    <dgm:cxn modelId="{0F098620-E136-994C-957C-EE7EF7D24CC6}" type="presOf" srcId="{B358E9BD-118E-874C-AD5D-3975DEFE2F2A}" destId="{CCBA07A4-894F-C043-9283-5C16B6961A86}" srcOrd="0" destOrd="0" presId="urn:microsoft.com/office/officeart/2005/8/layout/hierarchy3"/>
    <dgm:cxn modelId="{63E21D2A-1980-1F4C-B7FC-F2744D0A5609}" srcId="{EA43150A-340A-C841-992B-88309FB472C3}" destId="{9DB4166E-55CF-E643-A97A-A6C9C2EC8F64}" srcOrd="1" destOrd="0" parTransId="{7BA50C2F-91B3-EA45-B410-2489827238C9}" sibTransId="{1C33A374-58D9-2F43-A52A-7E52F0E2D163}"/>
    <dgm:cxn modelId="{70F4482B-2B32-3D4A-B44A-7653BD4A5659}" srcId="{EA43150A-340A-C841-992B-88309FB472C3}" destId="{35031ED2-2D9C-F941-A022-C9DF208578E3}" srcOrd="2" destOrd="0" parTransId="{34B7D6C5-829A-DB40-82CE-AF27F6FFD5A0}" sibTransId="{D5FF3768-BF1E-774E-B62E-0D42AB4CFAA5}"/>
    <dgm:cxn modelId="{A4EF7D2D-E5E6-8E49-AB24-79EB692C7560}" srcId="{9DB4166E-55CF-E643-A97A-A6C9C2EC8F64}" destId="{68AF71ED-3311-CE40-B4BC-1A0F153966F9}" srcOrd="0" destOrd="0" parTransId="{F969B176-595C-FC42-8A12-A27C3358E0DF}" sibTransId="{FFDD917D-8A3F-8740-9171-AC6A111FB785}"/>
    <dgm:cxn modelId="{AF429332-1880-9B43-B6FD-41EC6919D722}" type="presOf" srcId="{F969B176-595C-FC42-8A12-A27C3358E0DF}" destId="{A06D6644-E659-A346-B56E-DF3E1728D2D9}" srcOrd="0" destOrd="0" presId="urn:microsoft.com/office/officeart/2005/8/layout/hierarchy3"/>
    <dgm:cxn modelId="{0228B94F-9578-094E-B9A8-D13911A5AB29}" type="presOf" srcId="{BBE12071-05DE-B14A-BC95-5B84033FA2A1}" destId="{00A8CD57-E63A-8247-BEED-D13BE4D2DF93}" srcOrd="0" destOrd="0" presId="urn:microsoft.com/office/officeart/2005/8/layout/hierarchy3"/>
    <dgm:cxn modelId="{D1F9AC59-9D4B-ED4F-AA8E-26831E400B7C}" type="presOf" srcId="{EA43150A-340A-C841-992B-88309FB472C3}" destId="{04E373B7-8DA3-644F-9DDE-7C1A160FA36B}" srcOrd="0" destOrd="0" presId="urn:microsoft.com/office/officeart/2005/8/layout/hierarchy3"/>
    <dgm:cxn modelId="{F5AAD676-AF9F-9148-AF3D-B8EB6B5CBB13}" type="presOf" srcId="{690B811A-A7D2-D345-8C58-851EBAC29FF6}" destId="{6C8A711C-C051-304B-A173-77385A70F142}" srcOrd="0" destOrd="0" presId="urn:microsoft.com/office/officeart/2005/8/layout/hierarchy3"/>
    <dgm:cxn modelId="{EDA1FA9F-8537-FC46-A755-7801C015FE00}" srcId="{EA43150A-340A-C841-992B-88309FB472C3}" destId="{B358E9BD-118E-874C-AD5D-3975DEFE2F2A}" srcOrd="0" destOrd="0" parTransId="{B929D7F6-6CBE-8648-8579-D1A3B11A136E}" sibTransId="{4D8A16D8-2A3F-EA49-9E0F-30F6CE9128DA}"/>
    <dgm:cxn modelId="{1C3A07AC-2EA0-2A4E-AE55-5EB1AABAA3C1}" type="presOf" srcId="{35031ED2-2D9C-F941-A022-C9DF208578E3}" destId="{2BBD450A-C4B9-E44D-AD1F-DC645CF56A05}" srcOrd="0" destOrd="0" presId="urn:microsoft.com/office/officeart/2005/8/layout/hierarchy3"/>
    <dgm:cxn modelId="{A43B1BB5-31E9-6C42-ABC6-41271EE4005A}" type="presOf" srcId="{9DB4166E-55CF-E643-A97A-A6C9C2EC8F64}" destId="{C9DCBEDC-B33E-2946-BBC1-09D33736FB3E}" srcOrd="1" destOrd="0" presId="urn:microsoft.com/office/officeart/2005/8/layout/hierarchy3"/>
    <dgm:cxn modelId="{B26AF7BA-C070-6B47-A5BC-22E5214E93E4}" type="presOf" srcId="{E7B4C449-8A94-1E41-9E48-1DD1439C8C3E}" destId="{22AF34A7-72C8-4E43-8851-8428F273F014}" srcOrd="0" destOrd="0" presId="urn:microsoft.com/office/officeart/2005/8/layout/hierarchy3"/>
    <dgm:cxn modelId="{C93177DC-1A24-A540-86D8-0CA7D505534E}" type="presOf" srcId="{9DB4166E-55CF-E643-A97A-A6C9C2EC8F64}" destId="{1616EB1B-9079-6C43-A169-E85F8DFEAA9E}" srcOrd="0" destOrd="0" presId="urn:microsoft.com/office/officeart/2005/8/layout/hierarchy3"/>
    <dgm:cxn modelId="{E119FCE4-9107-294F-8C58-8DF755366C79}" type="presOf" srcId="{B358E9BD-118E-874C-AD5D-3975DEFE2F2A}" destId="{A30E713A-6670-024E-BFDF-5615A5D42A76}" srcOrd="1" destOrd="0" presId="urn:microsoft.com/office/officeart/2005/8/layout/hierarchy3"/>
    <dgm:cxn modelId="{D05D91E9-C731-3445-B544-6FC227A3DDA5}" type="presOf" srcId="{35031ED2-2D9C-F941-A022-C9DF208578E3}" destId="{B98BEAD6-A7B2-6F42-BBAB-C6184B0A7E25}" srcOrd="1" destOrd="0" presId="urn:microsoft.com/office/officeart/2005/8/layout/hierarchy3"/>
    <dgm:cxn modelId="{B27EC0E9-7269-7E45-B6EB-4EF523081CE9}" type="presOf" srcId="{68AF71ED-3311-CE40-B4BC-1A0F153966F9}" destId="{9031C5D8-B34C-C245-82C6-A3104377DF6A}" srcOrd="0" destOrd="0" presId="urn:microsoft.com/office/officeart/2005/8/layout/hierarchy3"/>
    <dgm:cxn modelId="{1019D4F8-C282-9448-B1F9-EEB01B50544F}" type="presOf" srcId="{AA73D355-72E5-E24D-9406-57200326D1EF}" destId="{A030C45E-03B7-5348-95E8-A94C4CBA35F6}" srcOrd="0" destOrd="0" presId="urn:microsoft.com/office/officeart/2005/8/layout/hierarchy3"/>
    <dgm:cxn modelId="{15AAAAF9-4ED2-5149-AABB-502328F2C252}" srcId="{35031ED2-2D9C-F941-A022-C9DF208578E3}" destId="{690B811A-A7D2-D345-8C58-851EBAC29FF6}" srcOrd="1" destOrd="0" parTransId="{AA73D355-72E5-E24D-9406-57200326D1EF}" sibTransId="{88D1A569-607D-5A4C-91DF-B845A0F9A01E}"/>
    <dgm:cxn modelId="{DF4D7DB8-67DF-E541-B2F2-3213C78864F1}" type="presParOf" srcId="{04E373B7-8DA3-644F-9DDE-7C1A160FA36B}" destId="{CDB1B232-BCBB-5B46-A711-29A1315FADC8}" srcOrd="0" destOrd="0" presId="urn:microsoft.com/office/officeart/2005/8/layout/hierarchy3"/>
    <dgm:cxn modelId="{9C91116E-C7D3-AC43-B6F2-C650355E7BEF}" type="presParOf" srcId="{CDB1B232-BCBB-5B46-A711-29A1315FADC8}" destId="{53B15CAA-3130-DF4D-92C3-374A006F3481}" srcOrd="0" destOrd="0" presId="urn:microsoft.com/office/officeart/2005/8/layout/hierarchy3"/>
    <dgm:cxn modelId="{354E11E6-FDD9-7D40-BE2A-2165B87089BB}" type="presParOf" srcId="{53B15CAA-3130-DF4D-92C3-374A006F3481}" destId="{CCBA07A4-894F-C043-9283-5C16B6961A86}" srcOrd="0" destOrd="0" presId="urn:microsoft.com/office/officeart/2005/8/layout/hierarchy3"/>
    <dgm:cxn modelId="{CB20FD16-7355-6042-9757-8741CFCE77E4}" type="presParOf" srcId="{53B15CAA-3130-DF4D-92C3-374A006F3481}" destId="{A30E713A-6670-024E-BFDF-5615A5D42A76}" srcOrd="1" destOrd="0" presId="urn:microsoft.com/office/officeart/2005/8/layout/hierarchy3"/>
    <dgm:cxn modelId="{F801ECBE-B87C-3342-8E84-E06C10571137}" type="presParOf" srcId="{CDB1B232-BCBB-5B46-A711-29A1315FADC8}" destId="{B1F16FB1-277E-1947-BAE8-404D32CD14BD}" srcOrd="1" destOrd="0" presId="urn:microsoft.com/office/officeart/2005/8/layout/hierarchy3"/>
    <dgm:cxn modelId="{FCCEDA0A-81E4-F04D-90F5-54EDBF580F18}" type="presParOf" srcId="{04E373B7-8DA3-644F-9DDE-7C1A160FA36B}" destId="{593CF8A6-BDBA-2849-9DA6-115C394EF372}" srcOrd="1" destOrd="0" presId="urn:microsoft.com/office/officeart/2005/8/layout/hierarchy3"/>
    <dgm:cxn modelId="{DD7BA1A8-6273-3345-8AD2-121A8FA0ABD1}" type="presParOf" srcId="{593CF8A6-BDBA-2849-9DA6-115C394EF372}" destId="{232B3AD7-1025-004D-B933-71A0B782007E}" srcOrd="0" destOrd="0" presId="urn:microsoft.com/office/officeart/2005/8/layout/hierarchy3"/>
    <dgm:cxn modelId="{258635CE-85BC-5848-BE69-B277298A025B}" type="presParOf" srcId="{232B3AD7-1025-004D-B933-71A0B782007E}" destId="{1616EB1B-9079-6C43-A169-E85F8DFEAA9E}" srcOrd="0" destOrd="0" presId="urn:microsoft.com/office/officeart/2005/8/layout/hierarchy3"/>
    <dgm:cxn modelId="{10BB35B1-5D81-0C46-A248-B8D59647CFB8}" type="presParOf" srcId="{232B3AD7-1025-004D-B933-71A0B782007E}" destId="{C9DCBEDC-B33E-2946-BBC1-09D33736FB3E}" srcOrd="1" destOrd="0" presId="urn:microsoft.com/office/officeart/2005/8/layout/hierarchy3"/>
    <dgm:cxn modelId="{AF9D3D1E-B958-0F43-A2AC-7D259C559A6B}" type="presParOf" srcId="{593CF8A6-BDBA-2849-9DA6-115C394EF372}" destId="{C863F140-8586-194A-AF64-DC525B6FF66A}" srcOrd="1" destOrd="0" presId="urn:microsoft.com/office/officeart/2005/8/layout/hierarchy3"/>
    <dgm:cxn modelId="{0E84F56D-AA3B-5247-BB45-59024ADF8E81}" type="presParOf" srcId="{C863F140-8586-194A-AF64-DC525B6FF66A}" destId="{A06D6644-E659-A346-B56E-DF3E1728D2D9}" srcOrd="0" destOrd="0" presId="urn:microsoft.com/office/officeart/2005/8/layout/hierarchy3"/>
    <dgm:cxn modelId="{35D03C86-EF22-C849-A399-0ECCAAE82359}" type="presParOf" srcId="{C863F140-8586-194A-AF64-DC525B6FF66A}" destId="{9031C5D8-B34C-C245-82C6-A3104377DF6A}" srcOrd="1" destOrd="0" presId="urn:microsoft.com/office/officeart/2005/8/layout/hierarchy3"/>
    <dgm:cxn modelId="{9F841DC9-433C-7244-BDA3-CE55D127BDBA}" type="presParOf" srcId="{04E373B7-8DA3-644F-9DDE-7C1A160FA36B}" destId="{7516C5D5-2943-AC4D-9612-E32E83EBD346}" srcOrd="2" destOrd="0" presId="urn:microsoft.com/office/officeart/2005/8/layout/hierarchy3"/>
    <dgm:cxn modelId="{70DBFC3F-FE7B-0548-AB4F-CD76A69378C6}" type="presParOf" srcId="{7516C5D5-2943-AC4D-9612-E32E83EBD346}" destId="{62C06EDB-5978-7341-8A81-D0AC9E384F3F}" srcOrd="0" destOrd="0" presId="urn:microsoft.com/office/officeart/2005/8/layout/hierarchy3"/>
    <dgm:cxn modelId="{5FDD51F7-45A4-ED4F-9262-31BC3C50FE40}" type="presParOf" srcId="{62C06EDB-5978-7341-8A81-D0AC9E384F3F}" destId="{2BBD450A-C4B9-E44D-AD1F-DC645CF56A05}" srcOrd="0" destOrd="0" presId="urn:microsoft.com/office/officeart/2005/8/layout/hierarchy3"/>
    <dgm:cxn modelId="{B8914FFF-DADA-784B-A591-9AB5AB42B9BE}" type="presParOf" srcId="{62C06EDB-5978-7341-8A81-D0AC9E384F3F}" destId="{B98BEAD6-A7B2-6F42-BBAB-C6184B0A7E25}" srcOrd="1" destOrd="0" presId="urn:microsoft.com/office/officeart/2005/8/layout/hierarchy3"/>
    <dgm:cxn modelId="{8A72465E-2F13-FA42-8676-442707BEAE8C}" type="presParOf" srcId="{7516C5D5-2943-AC4D-9612-E32E83EBD346}" destId="{B8F406BD-6E9B-5943-9A37-B6D9A5B31B14}" srcOrd="1" destOrd="0" presId="urn:microsoft.com/office/officeart/2005/8/layout/hierarchy3"/>
    <dgm:cxn modelId="{7B2382C4-0E4F-9C47-AD50-245E56A2301E}" type="presParOf" srcId="{B8F406BD-6E9B-5943-9A37-B6D9A5B31B14}" destId="{22AF34A7-72C8-4E43-8851-8428F273F014}" srcOrd="0" destOrd="0" presId="urn:microsoft.com/office/officeart/2005/8/layout/hierarchy3"/>
    <dgm:cxn modelId="{3E5C0D87-8081-524D-8B80-93ECE82CBFBF}" type="presParOf" srcId="{B8F406BD-6E9B-5943-9A37-B6D9A5B31B14}" destId="{00A8CD57-E63A-8247-BEED-D13BE4D2DF93}" srcOrd="1" destOrd="0" presId="urn:microsoft.com/office/officeart/2005/8/layout/hierarchy3"/>
    <dgm:cxn modelId="{A3FB8AA7-DD8F-6542-80F7-0848C75C1601}" type="presParOf" srcId="{B8F406BD-6E9B-5943-9A37-B6D9A5B31B14}" destId="{A030C45E-03B7-5348-95E8-A94C4CBA35F6}" srcOrd="2" destOrd="0" presId="urn:microsoft.com/office/officeart/2005/8/layout/hierarchy3"/>
    <dgm:cxn modelId="{A27F65EB-C42F-714F-9E99-591FF636608B}" type="presParOf" srcId="{B8F406BD-6E9B-5943-9A37-B6D9A5B31B14}" destId="{6C8A711C-C051-304B-A173-77385A70F142}"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1" qsCatId="simple" csTypeId="urn:microsoft.com/office/officeart/2005/8/colors/colorful1"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a:t>Only Graphs</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Total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B0479D11-5BD7-774D-95B5-8ACFFB5C7CB5}" type="pres">
      <dgm:prSet presAssocID="{53F2E9FD-83D4-6B49-AEB1-4733571C2CDE}" presName="diagram" presStyleCnt="0">
        <dgm:presLayoutVars>
          <dgm:chPref val="1"/>
          <dgm:dir/>
          <dgm:animOne val="branch"/>
          <dgm:animLvl val="lvl"/>
          <dgm:resizeHandles/>
        </dgm:presLayoutVars>
      </dgm:prSet>
      <dgm:spPr/>
    </dgm:pt>
    <dgm:pt modelId="{3DB90E18-1E7E-2F49-AB28-311E48B1DFFA}" type="pres">
      <dgm:prSet presAssocID="{E9A62D99-8189-D64A-91BE-D5CACB48CB07}" presName="root" presStyleCnt="0"/>
      <dgm:spPr/>
    </dgm:pt>
    <dgm:pt modelId="{D55EBC2A-BEF0-354B-B499-2134F1CE2698}" type="pres">
      <dgm:prSet presAssocID="{E9A62D99-8189-D64A-91BE-D5CACB48CB07}" presName="rootComposite" presStyleCnt="0"/>
      <dgm:spPr/>
    </dgm:pt>
    <dgm:pt modelId="{FB07D262-BCB5-9645-B3A4-3F6195C8FE6B}" type="pres">
      <dgm:prSet presAssocID="{E9A62D99-8189-D64A-91BE-D5CACB48CB07}" presName="rootText" presStyleLbl="node1" presStyleIdx="0" presStyleCnt="3"/>
      <dgm:spPr/>
    </dgm:pt>
    <dgm:pt modelId="{E0E6B0ED-AC71-0E4A-A7F6-CF42239F63C6}" type="pres">
      <dgm:prSet presAssocID="{E9A62D99-8189-D64A-91BE-D5CACB48CB07}" presName="rootConnector" presStyleLbl="node1" presStyleIdx="0" presStyleCnt="3"/>
      <dgm:spPr/>
    </dgm:pt>
    <dgm:pt modelId="{1431EB72-C9A2-F842-90DD-8119938DE094}" type="pres">
      <dgm:prSet presAssocID="{E9A62D99-8189-D64A-91BE-D5CACB48CB07}" presName="childShape" presStyleCnt="0"/>
      <dgm:spPr/>
    </dgm:pt>
    <dgm:pt modelId="{EBF242B9-F07F-FD43-9BE0-B0B1596028E5}" type="pres">
      <dgm:prSet presAssocID="{E6658A10-59E9-C44C-BC21-A00CB5091BFE}" presName="root" presStyleCnt="0"/>
      <dgm:spPr/>
    </dgm:pt>
    <dgm:pt modelId="{A47B504C-6DEC-D547-B1DF-0A30E15B2941}" type="pres">
      <dgm:prSet presAssocID="{E6658A10-59E9-C44C-BC21-A00CB5091BFE}" presName="rootComposite" presStyleCnt="0"/>
      <dgm:spPr/>
    </dgm:pt>
    <dgm:pt modelId="{EAA8FA79-4D58-5248-96FF-D38E96B15B96}" type="pres">
      <dgm:prSet presAssocID="{E6658A10-59E9-C44C-BC21-A00CB5091BFE}" presName="rootText" presStyleLbl="node1" presStyleIdx="1" presStyleCnt="3"/>
      <dgm:spPr/>
    </dgm:pt>
    <dgm:pt modelId="{AE37F707-DB9C-394A-99ED-315B89CDB304}" type="pres">
      <dgm:prSet presAssocID="{E6658A10-59E9-C44C-BC21-A00CB5091BFE}" presName="rootConnector" presStyleLbl="node1" presStyleIdx="1" presStyleCnt="3"/>
      <dgm:spPr/>
    </dgm:pt>
    <dgm:pt modelId="{2BC6DFB6-1291-E74C-AEAC-7E58A632179A}" type="pres">
      <dgm:prSet presAssocID="{E6658A10-59E9-C44C-BC21-A00CB5091BFE}" presName="childShape" presStyleCnt="0"/>
      <dgm:spPr/>
    </dgm:pt>
    <dgm:pt modelId="{79D4F1E7-806D-4845-839E-025BA1886B0F}" type="pres">
      <dgm:prSet presAssocID="{5962828B-9727-604E-A941-7FFC669F0EF0}" presName="Name13" presStyleLbl="parChTrans1D2" presStyleIdx="0" presStyleCnt="3"/>
      <dgm:spPr/>
    </dgm:pt>
    <dgm:pt modelId="{2C6E7DAB-9FFD-994B-A2E8-5E7121CA4072}" type="pres">
      <dgm:prSet presAssocID="{999F0B3E-8A78-1349-AD5B-71C21199149C}" presName="childText" presStyleLbl="bgAcc1" presStyleIdx="0" presStyleCnt="3">
        <dgm:presLayoutVars>
          <dgm:bulletEnabled val="1"/>
        </dgm:presLayoutVars>
      </dgm:prSet>
      <dgm:spPr/>
    </dgm:pt>
    <dgm:pt modelId="{02C0D591-CCFE-C641-9C18-488315061696}" type="pres">
      <dgm:prSet presAssocID="{7E38450D-25AA-E94B-B382-0A9BCB3FE751}" presName="root" presStyleCnt="0"/>
      <dgm:spPr/>
    </dgm:pt>
    <dgm:pt modelId="{B2152D21-E157-E040-8144-FFEA798180AE}" type="pres">
      <dgm:prSet presAssocID="{7E38450D-25AA-E94B-B382-0A9BCB3FE751}" presName="rootComposite" presStyleCnt="0"/>
      <dgm:spPr/>
    </dgm:pt>
    <dgm:pt modelId="{A987B869-71DA-7E47-B3D4-CDD08154220A}" type="pres">
      <dgm:prSet presAssocID="{7E38450D-25AA-E94B-B382-0A9BCB3FE751}" presName="rootText" presStyleLbl="node1" presStyleIdx="2" presStyleCnt="3"/>
      <dgm:spPr/>
    </dgm:pt>
    <dgm:pt modelId="{DAB13694-1EAF-3340-8D34-B2A952AEF032}" type="pres">
      <dgm:prSet presAssocID="{7E38450D-25AA-E94B-B382-0A9BCB3FE751}" presName="rootConnector" presStyleLbl="node1" presStyleIdx="2" presStyleCnt="3"/>
      <dgm:spPr/>
    </dgm:pt>
    <dgm:pt modelId="{3D0C7A94-1072-3C43-809A-455D10FDB897}" type="pres">
      <dgm:prSet presAssocID="{7E38450D-25AA-E94B-B382-0A9BCB3FE751}" presName="childShape" presStyleCnt="0"/>
      <dgm:spPr/>
    </dgm:pt>
    <dgm:pt modelId="{092090BF-618C-9B4A-B305-4161D61E384C}" type="pres">
      <dgm:prSet presAssocID="{CEA62BB8-3B5F-5549-9226-140051154A7F}" presName="Name13" presStyleLbl="parChTrans1D2" presStyleIdx="1" presStyleCnt="3"/>
      <dgm:spPr/>
    </dgm:pt>
    <dgm:pt modelId="{B5006F10-8559-2E43-AFAE-FABFAC500EC1}" type="pres">
      <dgm:prSet presAssocID="{21C0F04C-85FF-CC4F-8D2D-A6C6B7D7CDA3}" presName="childText" presStyleLbl="bgAcc1" presStyleIdx="1" presStyleCnt="3">
        <dgm:presLayoutVars>
          <dgm:bulletEnabled val="1"/>
        </dgm:presLayoutVars>
      </dgm:prSet>
      <dgm:spPr/>
    </dgm:pt>
    <dgm:pt modelId="{26DF6F43-88D9-DE47-B829-C51E60257CFA}" type="pres">
      <dgm:prSet presAssocID="{2B1C431F-5BB8-794E-8778-03CBD24088EF}" presName="Name13" presStyleLbl="parChTrans1D2" presStyleIdx="2" presStyleCnt="3"/>
      <dgm:spPr/>
    </dgm:pt>
    <dgm:pt modelId="{C363E1FA-EED9-FA43-972E-2610A50C249C}"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33006212-41AC-6A40-A902-400FAA408F13}" srcId="{7E38450D-25AA-E94B-B382-0A9BCB3FE751}" destId="{21C0F04C-85FF-CC4F-8D2D-A6C6B7D7CDA3}" srcOrd="0" destOrd="0" parTransId="{CEA62BB8-3B5F-5549-9226-140051154A7F}" sibTransId="{4B10983C-E8AE-CD41-9896-9F5652695BF1}"/>
    <dgm:cxn modelId="{06965C1A-6B02-2743-8E1C-F43952410300}" srcId="{53F2E9FD-83D4-6B49-AEB1-4733571C2CDE}" destId="{E9A62D99-8189-D64A-91BE-D5CACB48CB07}" srcOrd="0" destOrd="0" parTransId="{C8CA03A2-16AB-EA48-A05B-93DA5DD28868}" sibTransId="{B3911305-4936-7248-A145-76660F39B1BA}"/>
    <dgm:cxn modelId="{F451601F-9EDD-3E44-B1A7-9F72648C820B}" type="presOf" srcId="{7E38450D-25AA-E94B-B382-0A9BCB3FE751}" destId="{DAB13694-1EAF-3340-8D34-B2A952AEF032}" srcOrd="1" destOrd="0" presId="urn:microsoft.com/office/officeart/2005/8/layout/hierarchy3"/>
    <dgm:cxn modelId="{7FFB7840-BCA3-7F40-92E4-87DE9CFAF4D8}" type="presOf" srcId="{E6658A10-59E9-C44C-BC21-A00CB5091BFE}" destId="{EAA8FA79-4D58-5248-96FF-D38E96B15B96}" srcOrd="0" destOrd="0" presId="urn:microsoft.com/office/officeart/2005/8/layout/hierarchy3"/>
    <dgm:cxn modelId="{10C42851-51DA-EC4A-AAC7-F27505B10A89}" type="presOf" srcId="{E9A62D99-8189-D64A-91BE-D5CACB48CB07}" destId="{E0E6B0ED-AC71-0E4A-A7F6-CF42239F63C6}" srcOrd="1" destOrd="0" presId="urn:microsoft.com/office/officeart/2005/8/layout/hierarchy3"/>
    <dgm:cxn modelId="{8EFEDA7A-65A9-1A4C-91CE-E2773AC95456}" type="presOf" srcId="{21C0F04C-85FF-CC4F-8D2D-A6C6B7D7CDA3}" destId="{B5006F10-8559-2E43-AFAE-FABFAC500EC1}" srcOrd="0" destOrd="0" presId="urn:microsoft.com/office/officeart/2005/8/layout/hierarchy3"/>
    <dgm:cxn modelId="{0C053090-C060-7A47-9C52-B772FE8FFD9B}" type="presOf" srcId="{AB72CAC7-F664-4E42-A701-54FFFEF7B4DC}" destId="{C363E1FA-EED9-FA43-972E-2610A50C249C}" srcOrd="0" destOrd="0" presId="urn:microsoft.com/office/officeart/2005/8/layout/hierarchy3"/>
    <dgm:cxn modelId="{EB4EF199-6D36-264D-B192-9093FBEAA4A0}" type="presOf" srcId="{53F2E9FD-83D4-6B49-AEB1-4733571C2CDE}" destId="{B0479D11-5BD7-774D-95B5-8ACFFB5C7CB5}"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DB97E9A6-BC5C-C840-8B5D-2F1A82EA81CA}" type="presOf" srcId="{CEA62BB8-3B5F-5549-9226-140051154A7F}" destId="{092090BF-618C-9B4A-B305-4161D61E384C}" srcOrd="0" destOrd="0" presId="urn:microsoft.com/office/officeart/2005/8/layout/hierarchy3"/>
    <dgm:cxn modelId="{6B9C4DA7-D7CD-AD40-B10B-78A59452E2B5}" type="presOf" srcId="{5962828B-9727-604E-A941-7FFC669F0EF0}" destId="{79D4F1E7-806D-4845-839E-025BA1886B0F}" srcOrd="0" destOrd="0" presId="urn:microsoft.com/office/officeart/2005/8/layout/hierarchy3"/>
    <dgm:cxn modelId="{7CF1B8A8-8FD7-4F4D-9FD9-0D27A82DD759}" type="presOf" srcId="{7E38450D-25AA-E94B-B382-0A9BCB3FE751}" destId="{A987B869-71DA-7E47-B3D4-CDD08154220A}" srcOrd="0" destOrd="0" presId="urn:microsoft.com/office/officeart/2005/8/layout/hierarchy3"/>
    <dgm:cxn modelId="{041E2AAD-631A-8F4F-9168-643EC8E0842B}" type="presOf" srcId="{E6658A10-59E9-C44C-BC21-A00CB5091BFE}" destId="{AE37F707-DB9C-394A-99ED-315B89CDB304}" srcOrd="1" destOrd="0" presId="urn:microsoft.com/office/officeart/2005/8/layout/hierarchy3"/>
    <dgm:cxn modelId="{6F4194C5-AAC8-D047-88DB-14C1CFBDDB0E}" type="presOf" srcId="{2B1C431F-5BB8-794E-8778-03CBD24088EF}" destId="{26DF6F43-88D9-DE47-B829-C51E60257CFA}" srcOrd="0" destOrd="0" presId="urn:microsoft.com/office/officeart/2005/8/layout/hierarchy3"/>
    <dgm:cxn modelId="{153E19D4-ABDB-C746-BAFA-FCECDBDD3290}" type="presOf" srcId="{999F0B3E-8A78-1349-AD5B-71C21199149C}" destId="{2C6E7DAB-9FFD-994B-A2E8-5E7121CA4072}" srcOrd="0" destOrd="0" presId="urn:microsoft.com/office/officeart/2005/8/layout/hierarchy3"/>
    <dgm:cxn modelId="{EA6039D4-5328-B340-A213-D55FFD487B2B}" type="presOf" srcId="{E9A62D99-8189-D64A-91BE-D5CACB48CB07}" destId="{FB07D262-BCB5-9645-B3A4-3F6195C8FE6B}" srcOrd="0"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812647F8-FF8E-AA4F-A96D-2694E9FD8939}" srcId="{53F2E9FD-83D4-6B49-AEB1-4733571C2CDE}" destId="{7E38450D-25AA-E94B-B382-0A9BCB3FE751}" srcOrd="2" destOrd="0" parTransId="{BDF5FBEA-F989-1944-BE8A-60AD3000EFFC}" sibTransId="{ADA5DA1E-F96A-7E4B-B878-834A8C6B67AA}"/>
    <dgm:cxn modelId="{0AEE4226-19F2-BF45-B0E9-B20F6A89F9E5}" type="presParOf" srcId="{B0479D11-5BD7-774D-95B5-8ACFFB5C7CB5}" destId="{3DB90E18-1E7E-2F49-AB28-311E48B1DFFA}" srcOrd="0" destOrd="0" presId="urn:microsoft.com/office/officeart/2005/8/layout/hierarchy3"/>
    <dgm:cxn modelId="{7A3EF1F3-98C5-D84B-B128-4E29ED2FC22E}" type="presParOf" srcId="{3DB90E18-1E7E-2F49-AB28-311E48B1DFFA}" destId="{D55EBC2A-BEF0-354B-B499-2134F1CE2698}" srcOrd="0" destOrd="0" presId="urn:microsoft.com/office/officeart/2005/8/layout/hierarchy3"/>
    <dgm:cxn modelId="{8CF8FBA7-82C4-5747-B00F-7B564D5A17F3}" type="presParOf" srcId="{D55EBC2A-BEF0-354B-B499-2134F1CE2698}" destId="{FB07D262-BCB5-9645-B3A4-3F6195C8FE6B}" srcOrd="0" destOrd="0" presId="urn:microsoft.com/office/officeart/2005/8/layout/hierarchy3"/>
    <dgm:cxn modelId="{CA615CFF-CB0B-C14D-ACC2-47898404BDAF}" type="presParOf" srcId="{D55EBC2A-BEF0-354B-B499-2134F1CE2698}" destId="{E0E6B0ED-AC71-0E4A-A7F6-CF42239F63C6}" srcOrd="1" destOrd="0" presId="urn:microsoft.com/office/officeart/2005/8/layout/hierarchy3"/>
    <dgm:cxn modelId="{D625DA7E-95D6-4E4A-A388-735373704F6B}" type="presParOf" srcId="{3DB90E18-1E7E-2F49-AB28-311E48B1DFFA}" destId="{1431EB72-C9A2-F842-90DD-8119938DE094}" srcOrd="1" destOrd="0" presId="urn:microsoft.com/office/officeart/2005/8/layout/hierarchy3"/>
    <dgm:cxn modelId="{207881D9-B312-A548-83B7-D9D2874447B8}" type="presParOf" srcId="{B0479D11-5BD7-774D-95B5-8ACFFB5C7CB5}" destId="{EBF242B9-F07F-FD43-9BE0-B0B1596028E5}" srcOrd="1" destOrd="0" presId="urn:microsoft.com/office/officeart/2005/8/layout/hierarchy3"/>
    <dgm:cxn modelId="{863236D3-F0DA-2846-8F4B-525DADBE9252}" type="presParOf" srcId="{EBF242B9-F07F-FD43-9BE0-B0B1596028E5}" destId="{A47B504C-6DEC-D547-B1DF-0A30E15B2941}" srcOrd="0" destOrd="0" presId="urn:microsoft.com/office/officeart/2005/8/layout/hierarchy3"/>
    <dgm:cxn modelId="{BE8BC3C9-B81B-6845-8C8E-00EABD6D8C97}" type="presParOf" srcId="{A47B504C-6DEC-D547-B1DF-0A30E15B2941}" destId="{EAA8FA79-4D58-5248-96FF-D38E96B15B96}" srcOrd="0" destOrd="0" presId="urn:microsoft.com/office/officeart/2005/8/layout/hierarchy3"/>
    <dgm:cxn modelId="{98C52218-3F9B-D14E-9460-7CA9D90198D4}" type="presParOf" srcId="{A47B504C-6DEC-D547-B1DF-0A30E15B2941}" destId="{AE37F707-DB9C-394A-99ED-315B89CDB304}" srcOrd="1" destOrd="0" presId="urn:microsoft.com/office/officeart/2005/8/layout/hierarchy3"/>
    <dgm:cxn modelId="{DDB30D30-74BF-7A4D-974E-38EE3605B5A4}" type="presParOf" srcId="{EBF242B9-F07F-FD43-9BE0-B0B1596028E5}" destId="{2BC6DFB6-1291-E74C-AEAC-7E58A632179A}" srcOrd="1" destOrd="0" presId="urn:microsoft.com/office/officeart/2005/8/layout/hierarchy3"/>
    <dgm:cxn modelId="{9413D093-8029-174E-B2B9-26DB179DA8FA}" type="presParOf" srcId="{2BC6DFB6-1291-E74C-AEAC-7E58A632179A}" destId="{79D4F1E7-806D-4845-839E-025BA1886B0F}" srcOrd="0" destOrd="0" presId="urn:microsoft.com/office/officeart/2005/8/layout/hierarchy3"/>
    <dgm:cxn modelId="{13A4A999-136D-1B48-97B8-A61A4548F186}" type="presParOf" srcId="{2BC6DFB6-1291-E74C-AEAC-7E58A632179A}" destId="{2C6E7DAB-9FFD-994B-A2E8-5E7121CA4072}" srcOrd="1" destOrd="0" presId="urn:microsoft.com/office/officeart/2005/8/layout/hierarchy3"/>
    <dgm:cxn modelId="{EF78D54C-E5FA-FF43-A2FB-F15B7B496AD8}" type="presParOf" srcId="{B0479D11-5BD7-774D-95B5-8ACFFB5C7CB5}" destId="{02C0D591-CCFE-C641-9C18-488315061696}" srcOrd="2" destOrd="0" presId="urn:microsoft.com/office/officeart/2005/8/layout/hierarchy3"/>
    <dgm:cxn modelId="{F98050AB-2DB2-8A45-8E59-AC02890E682D}" type="presParOf" srcId="{02C0D591-CCFE-C641-9C18-488315061696}" destId="{B2152D21-E157-E040-8144-FFEA798180AE}" srcOrd="0" destOrd="0" presId="urn:microsoft.com/office/officeart/2005/8/layout/hierarchy3"/>
    <dgm:cxn modelId="{FA0D658B-95EF-DA4A-AF4D-B1595B530D5F}" type="presParOf" srcId="{B2152D21-E157-E040-8144-FFEA798180AE}" destId="{A987B869-71DA-7E47-B3D4-CDD08154220A}" srcOrd="0" destOrd="0" presId="urn:microsoft.com/office/officeart/2005/8/layout/hierarchy3"/>
    <dgm:cxn modelId="{8CD9DE63-0CB6-AA44-94DC-6DB68B309031}" type="presParOf" srcId="{B2152D21-E157-E040-8144-FFEA798180AE}" destId="{DAB13694-1EAF-3340-8D34-B2A952AEF032}" srcOrd="1" destOrd="0" presId="urn:microsoft.com/office/officeart/2005/8/layout/hierarchy3"/>
    <dgm:cxn modelId="{B29A3786-9DC1-4049-9CAA-18115A68C5BB}" type="presParOf" srcId="{02C0D591-CCFE-C641-9C18-488315061696}" destId="{3D0C7A94-1072-3C43-809A-455D10FDB897}" srcOrd="1" destOrd="0" presId="urn:microsoft.com/office/officeart/2005/8/layout/hierarchy3"/>
    <dgm:cxn modelId="{C8F7D396-1525-A847-8313-040E3321141C}" type="presParOf" srcId="{3D0C7A94-1072-3C43-809A-455D10FDB897}" destId="{092090BF-618C-9B4A-B305-4161D61E384C}" srcOrd="0" destOrd="0" presId="urn:microsoft.com/office/officeart/2005/8/layout/hierarchy3"/>
    <dgm:cxn modelId="{E504D3C3-16C4-354A-97C8-C764A488D67F}" type="presParOf" srcId="{3D0C7A94-1072-3C43-809A-455D10FDB897}" destId="{B5006F10-8559-2E43-AFAE-FABFAC500EC1}" srcOrd="1" destOrd="0" presId="urn:microsoft.com/office/officeart/2005/8/layout/hierarchy3"/>
    <dgm:cxn modelId="{5730C771-5461-EB47-849C-3CDE59F19465}" type="presParOf" srcId="{3D0C7A94-1072-3C43-809A-455D10FDB897}" destId="{26DF6F43-88D9-DE47-B829-C51E60257CFA}" srcOrd="2" destOrd="0" presId="urn:microsoft.com/office/officeart/2005/8/layout/hierarchy3"/>
    <dgm:cxn modelId="{62F08047-435E-E64E-8996-A82C49DAFCC4}" type="presParOf" srcId="{3D0C7A94-1072-3C43-809A-455D10FDB897}" destId="{C363E1FA-EED9-FA43-972E-2610A50C249C}"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1" qsCatId="simple" csTypeId="urn:microsoft.com/office/officeart/2005/8/colors/colorful1"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a:t>Graphs + Additional Information</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Total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05878639-D572-7545-8E5E-16B1B018AE8D}" type="pres">
      <dgm:prSet presAssocID="{53F2E9FD-83D4-6B49-AEB1-4733571C2CDE}" presName="diagram" presStyleCnt="0">
        <dgm:presLayoutVars>
          <dgm:chPref val="1"/>
          <dgm:dir/>
          <dgm:animOne val="branch"/>
          <dgm:animLvl val="lvl"/>
          <dgm:resizeHandles/>
        </dgm:presLayoutVars>
      </dgm:prSet>
      <dgm:spPr/>
    </dgm:pt>
    <dgm:pt modelId="{8BECAD12-6A69-B44E-A94C-C9DD244F4338}" type="pres">
      <dgm:prSet presAssocID="{E9A62D99-8189-D64A-91BE-D5CACB48CB07}" presName="root" presStyleCnt="0"/>
      <dgm:spPr/>
    </dgm:pt>
    <dgm:pt modelId="{393B3649-B61D-A541-89D8-8290189108AC}" type="pres">
      <dgm:prSet presAssocID="{E9A62D99-8189-D64A-91BE-D5CACB48CB07}" presName="rootComposite" presStyleCnt="0"/>
      <dgm:spPr/>
    </dgm:pt>
    <dgm:pt modelId="{E6EA755E-B0E4-6D45-B329-B866358A433E}" type="pres">
      <dgm:prSet presAssocID="{E9A62D99-8189-D64A-91BE-D5CACB48CB07}" presName="rootText" presStyleLbl="node1" presStyleIdx="0" presStyleCnt="3"/>
      <dgm:spPr/>
    </dgm:pt>
    <dgm:pt modelId="{A30C4054-0456-DF43-AE1A-4BA5A66D8A74}" type="pres">
      <dgm:prSet presAssocID="{E9A62D99-8189-D64A-91BE-D5CACB48CB07}" presName="rootConnector" presStyleLbl="node1" presStyleIdx="0" presStyleCnt="3"/>
      <dgm:spPr/>
    </dgm:pt>
    <dgm:pt modelId="{37CCBBE4-908C-EC43-B8CB-E3AF13E05D02}" type="pres">
      <dgm:prSet presAssocID="{E9A62D99-8189-D64A-91BE-D5CACB48CB07}" presName="childShape" presStyleCnt="0"/>
      <dgm:spPr/>
    </dgm:pt>
    <dgm:pt modelId="{9FDA22CF-124F-0840-AFDD-34B547EC4266}" type="pres">
      <dgm:prSet presAssocID="{E6658A10-59E9-C44C-BC21-A00CB5091BFE}" presName="root" presStyleCnt="0"/>
      <dgm:spPr/>
    </dgm:pt>
    <dgm:pt modelId="{E178AA75-DA74-404B-AA78-0822950E8AE1}" type="pres">
      <dgm:prSet presAssocID="{E6658A10-59E9-C44C-BC21-A00CB5091BFE}" presName="rootComposite" presStyleCnt="0"/>
      <dgm:spPr/>
    </dgm:pt>
    <dgm:pt modelId="{943023EA-E43A-4E4F-A4CD-283967DA8D41}" type="pres">
      <dgm:prSet presAssocID="{E6658A10-59E9-C44C-BC21-A00CB5091BFE}" presName="rootText" presStyleLbl="node1" presStyleIdx="1" presStyleCnt="3"/>
      <dgm:spPr/>
    </dgm:pt>
    <dgm:pt modelId="{3FD65F31-FBE7-4742-B0D5-446BC1DC549C}" type="pres">
      <dgm:prSet presAssocID="{E6658A10-59E9-C44C-BC21-A00CB5091BFE}" presName="rootConnector" presStyleLbl="node1" presStyleIdx="1" presStyleCnt="3"/>
      <dgm:spPr/>
    </dgm:pt>
    <dgm:pt modelId="{54F26567-3C26-B044-88E3-58CED6B1F154}" type="pres">
      <dgm:prSet presAssocID="{E6658A10-59E9-C44C-BC21-A00CB5091BFE}" presName="childShape" presStyleCnt="0"/>
      <dgm:spPr/>
    </dgm:pt>
    <dgm:pt modelId="{872656A4-18B8-D24D-BE42-2EE02C7FE1A9}" type="pres">
      <dgm:prSet presAssocID="{5962828B-9727-604E-A941-7FFC669F0EF0}" presName="Name13" presStyleLbl="parChTrans1D2" presStyleIdx="0" presStyleCnt="3"/>
      <dgm:spPr/>
    </dgm:pt>
    <dgm:pt modelId="{3F67F7FF-83C7-8343-97B0-59F682A14318}" type="pres">
      <dgm:prSet presAssocID="{999F0B3E-8A78-1349-AD5B-71C21199149C}" presName="childText" presStyleLbl="bgAcc1" presStyleIdx="0" presStyleCnt="3">
        <dgm:presLayoutVars>
          <dgm:bulletEnabled val="1"/>
        </dgm:presLayoutVars>
      </dgm:prSet>
      <dgm:spPr/>
    </dgm:pt>
    <dgm:pt modelId="{C37501EA-F6E3-5345-A65C-580A59BA8506}" type="pres">
      <dgm:prSet presAssocID="{7E38450D-25AA-E94B-B382-0A9BCB3FE751}" presName="root" presStyleCnt="0"/>
      <dgm:spPr/>
    </dgm:pt>
    <dgm:pt modelId="{9B15BC25-A101-B749-BCC9-FD13212E7A92}" type="pres">
      <dgm:prSet presAssocID="{7E38450D-25AA-E94B-B382-0A9BCB3FE751}" presName="rootComposite" presStyleCnt="0"/>
      <dgm:spPr/>
    </dgm:pt>
    <dgm:pt modelId="{9D38F940-5356-7F4C-8D25-7BE9360A314D}" type="pres">
      <dgm:prSet presAssocID="{7E38450D-25AA-E94B-B382-0A9BCB3FE751}" presName="rootText" presStyleLbl="node1" presStyleIdx="2" presStyleCnt="3"/>
      <dgm:spPr/>
    </dgm:pt>
    <dgm:pt modelId="{10375AC2-F7BC-E94A-BE0B-17C93A8FF0E3}" type="pres">
      <dgm:prSet presAssocID="{7E38450D-25AA-E94B-B382-0A9BCB3FE751}" presName="rootConnector" presStyleLbl="node1" presStyleIdx="2" presStyleCnt="3"/>
      <dgm:spPr/>
    </dgm:pt>
    <dgm:pt modelId="{2EFA178B-B8A6-CF4E-9EBE-E21ECA6F9D25}" type="pres">
      <dgm:prSet presAssocID="{7E38450D-25AA-E94B-B382-0A9BCB3FE751}" presName="childShape" presStyleCnt="0"/>
      <dgm:spPr/>
    </dgm:pt>
    <dgm:pt modelId="{4F76CC55-C1EF-7948-BDE4-7D1F51BD7A1C}" type="pres">
      <dgm:prSet presAssocID="{CEA62BB8-3B5F-5549-9226-140051154A7F}" presName="Name13" presStyleLbl="parChTrans1D2" presStyleIdx="1" presStyleCnt="3"/>
      <dgm:spPr/>
    </dgm:pt>
    <dgm:pt modelId="{B1644D7C-9332-614B-8CC0-725066CE910D}" type="pres">
      <dgm:prSet presAssocID="{21C0F04C-85FF-CC4F-8D2D-A6C6B7D7CDA3}" presName="childText" presStyleLbl="bgAcc1" presStyleIdx="1" presStyleCnt="3">
        <dgm:presLayoutVars>
          <dgm:bulletEnabled val="1"/>
        </dgm:presLayoutVars>
      </dgm:prSet>
      <dgm:spPr/>
    </dgm:pt>
    <dgm:pt modelId="{39916534-EE40-5A4D-AFEC-22EADA67D152}" type="pres">
      <dgm:prSet presAssocID="{2B1C431F-5BB8-794E-8778-03CBD24088EF}" presName="Name13" presStyleLbl="parChTrans1D2" presStyleIdx="2" presStyleCnt="3"/>
      <dgm:spPr/>
    </dgm:pt>
    <dgm:pt modelId="{3557F6CC-2878-9049-A050-2CBE8FDBBBE6}"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B0364A11-73B0-0B4E-868D-AAC8221EE88A}" type="presOf" srcId="{2B1C431F-5BB8-794E-8778-03CBD24088EF}" destId="{39916534-EE40-5A4D-AFEC-22EADA67D152}" srcOrd="0" destOrd="0" presId="urn:microsoft.com/office/officeart/2005/8/layout/hierarchy3"/>
    <dgm:cxn modelId="{33006212-41AC-6A40-A902-400FAA408F13}" srcId="{7E38450D-25AA-E94B-B382-0A9BCB3FE751}" destId="{21C0F04C-85FF-CC4F-8D2D-A6C6B7D7CDA3}" srcOrd="0" destOrd="0" parTransId="{CEA62BB8-3B5F-5549-9226-140051154A7F}" sibTransId="{4B10983C-E8AE-CD41-9896-9F5652695BF1}"/>
    <dgm:cxn modelId="{4BFFA317-91B6-514A-9C6D-FA84FF985FAB}" type="presOf" srcId="{E6658A10-59E9-C44C-BC21-A00CB5091BFE}" destId="{943023EA-E43A-4E4F-A4CD-283967DA8D41}" srcOrd="0" destOrd="0" presId="urn:microsoft.com/office/officeart/2005/8/layout/hierarchy3"/>
    <dgm:cxn modelId="{06965C1A-6B02-2743-8E1C-F43952410300}" srcId="{53F2E9FD-83D4-6B49-AEB1-4733571C2CDE}" destId="{E9A62D99-8189-D64A-91BE-D5CACB48CB07}" srcOrd="0" destOrd="0" parTransId="{C8CA03A2-16AB-EA48-A05B-93DA5DD28868}" sibTransId="{B3911305-4936-7248-A145-76660F39B1BA}"/>
    <dgm:cxn modelId="{62C0E930-ACE3-1F43-8374-8CA2F11724FB}" type="presOf" srcId="{5962828B-9727-604E-A941-7FFC669F0EF0}" destId="{872656A4-18B8-D24D-BE42-2EE02C7FE1A9}" srcOrd="0" destOrd="0" presId="urn:microsoft.com/office/officeart/2005/8/layout/hierarchy3"/>
    <dgm:cxn modelId="{6D3E9558-CC8B-2341-BA9B-43BDB423C910}" type="presOf" srcId="{AB72CAC7-F664-4E42-A701-54FFFEF7B4DC}" destId="{3557F6CC-2878-9049-A050-2CBE8FDBBBE6}" srcOrd="0" destOrd="0" presId="urn:microsoft.com/office/officeart/2005/8/layout/hierarchy3"/>
    <dgm:cxn modelId="{6A91FB6B-0456-FC4D-BC68-EFDB112FAE96}" type="presOf" srcId="{E9A62D99-8189-D64A-91BE-D5CACB48CB07}" destId="{A30C4054-0456-DF43-AE1A-4BA5A66D8A74}" srcOrd="1" destOrd="0" presId="urn:microsoft.com/office/officeart/2005/8/layout/hierarchy3"/>
    <dgm:cxn modelId="{6F10F96F-C6BC-4A49-971F-B9617318963E}" type="presOf" srcId="{7E38450D-25AA-E94B-B382-0A9BCB3FE751}" destId="{10375AC2-F7BC-E94A-BE0B-17C93A8FF0E3}" srcOrd="1" destOrd="0" presId="urn:microsoft.com/office/officeart/2005/8/layout/hierarchy3"/>
    <dgm:cxn modelId="{E9F7F27D-46ED-1246-B82B-D9E8FE7D0CD4}" type="presOf" srcId="{E9A62D99-8189-D64A-91BE-D5CACB48CB07}" destId="{E6EA755E-B0E4-6D45-B329-B866358A433E}" srcOrd="0" destOrd="0" presId="urn:microsoft.com/office/officeart/2005/8/layout/hierarchy3"/>
    <dgm:cxn modelId="{5138839B-1533-3D41-B6C6-01990303372F}" type="presOf" srcId="{53F2E9FD-83D4-6B49-AEB1-4733571C2CDE}" destId="{05878639-D572-7545-8E5E-16B1B018AE8D}"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83F952AD-4505-8441-8D20-845B1BE5171C}" type="presOf" srcId="{999F0B3E-8A78-1349-AD5B-71C21199149C}" destId="{3F67F7FF-83C7-8343-97B0-59F682A14318}" srcOrd="0" destOrd="0" presId="urn:microsoft.com/office/officeart/2005/8/layout/hierarchy3"/>
    <dgm:cxn modelId="{364329B5-3000-7D41-AC11-344A5098FC0B}" type="presOf" srcId="{21C0F04C-85FF-CC4F-8D2D-A6C6B7D7CDA3}" destId="{B1644D7C-9332-614B-8CC0-725066CE910D}" srcOrd="0" destOrd="0" presId="urn:microsoft.com/office/officeart/2005/8/layout/hierarchy3"/>
    <dgm:cxn modelId="{4EEE53CF-55A1-884B-814B-3C5E0AC63258}" type="presOf" srcId="{E6658A10-59E9-C44C-BC21-A00CB5091BFE}" destId="{3FD65F31-FBE7-4742-B0D5-446BC1DC549C}" srcOrd="1" destOrd="0" presId="urn:microsoft.com/office/officeart/2005/8/layout/hierarchy3"/>
    <dgm:cxn modelId="{655DA5D6-ED14-7643-B80C-F9B6FB8AAFF8}" type="presOf" srcId="{7E38450D-25AA-E94B-B382-0A9BCB3FE751}" destId="{9D38F940-5356-7F4C-8D25-7BE9360A314D}" srcOrd="0" destOrd="0" presId="urn:microsoft.com/office/officeart/2005/8/layout/hierarchy3"/>
    <dgm:cxn modelId="{905E55E2-89F5-C041-92C0-048FB45EE865}" type="presOf" srcId="{CEA62BB8-3B5F-5549-9226-140051154A7F}" destId="{4F76CC55-C1EF-7948-BDE4-7D1F51BD7A1C}" srcOrd="0"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812647F8-FF8E-AA4F-A96D-2694E9FD8939}" srcId="{53F2E9FD-83D4-6B49-AEB1-4733571C2CDE}" destId="{7E38450D-25AA-E94B-B382-0A9BCB3FE751}" srcOrd="2" destOrd="0" parTransId="{BDF5FBEA-F989-1944-BE8A-60AD3000EFFC}" sibTransId="{ADA5DA1E-F96A-7E4B-B878-834A8C6B67AA}"/>
    <dgm:cxn modelId="{A10CD556-FE91-1347-B20E-C6CC685317AE}" type="presParOf" srcId="{05878639-D572-7545-8E5E-16B1B018AE8D}" destId="{8BECAD12-6A69-B44E-A94C-C9DD244F4338}" srcOrd="0" destOrd="0" presId="urn:microsoft.com/office/officeart/2005/8/layout/hierarchy3"/>
    <dgm:cxn modelId="{9ECCDD96-383E-4741-AE4E-D79CA309ABC3}" type="presParOf" srcId="{8BECAD12-6A69-B44E-A94C-C9DD244F4338}" destId="{393B3649-B61D-A541-89D8-8290189108AC}" srcOrd="0" destOrd="0" presId="urn:microsoft.com/office/officeart/2005/8/layout/hierarchy3"/>
    <dgm:cxn modelId="{6F021EE3-3C30-8247-A482-9CC6349C35D3}" type="presParOf" srcId="{393B3649-B61D-A541-89D8-8290189108AC}" destId="{E6EA755E-B0E4-6D45-B329-B866358A433E}" srcOrd="0" destOrd="0" presId="urn:microsoft.com/office/officeart/2005/8/layout/hierarchy3"/>
    <dgm:cxn modelId="{75A1BBAF-8DE6-8A4F-AB3C-C38E14B3F6CC}" type="presParOf" srcId="{393B3649-B61D-A541-89D8-8290189108AC}" destId="{A30C4054-0456-DF43-AE1A-4BA5A66D8A74}" srcOrd="1" destOrd="0" presId="urn:microsoft.com/office/officeart/2005/8/layout/hierarchy3"/>
    <dgm:cxn modelId="{37068391-51AC-814D-9951-A863BD0D6EB8}" type="presParOf" srcId="{8BECAD12-6A69-B44E-A94C-C9DD244F4338}" destId="{37CCBBE4-908C-EC43-B8CB-E3AF13E05D02}" srcOrd="1" destOrd="0" presId="urn:microsoft.com/office/officeart/2005/8/layout/hierarchy3"/>
    <dgm:cxn modelId="{DB1E8C2C-6A78-4949-B7D0-72013E62A974}" type="presParOf" srcId="{05878639-D572-7545-8E5E-16B1B018AE8D}" destId="{9FDA22CF-124F-0840-AFDD-34B547EC4266}" srcOrd="1" destOrd="0" presId="urn:microsoft.com/office/officeart/2005/8/layout/hierarchy3"/>
    <dgm:cxn modelId="{38884EC9-7A80-8748-B0E4-636B0B6597D9}" type="presParOf" srcId="{9FDA22CF-124F-0840-AFDD-34B547EC4266}" destId="{E178AA75-DA74-404B-AA78-0822950E8AE1}" srcOrd="0" destOrd="0" presId="urn:microsoft.com/office/officeart/2005/8/layout/hierarchy3"/>
    <dgm:cxn modelId="{CB5E1DD7-0949-8742-AB02-008B686E399E}" type="presParOf" srcId="{E178AA75-DA74-404B-AA78-0822950E8AE1}" destId="{943023EA-E43A-4E4F-A4CD-283967DA8D41}" srcOrd="0" destOrd="0" presId="urn:microsoft.com/office/officeart/2005/8/layout/hierarchy3"/>
    <dgm:cxn modelId="{9F15B7BF-7A31-5548-B2FE-87AE70502492}" type="presParOf" srcId="{E178AA75-DA74-404B-AA78-0822950E8AE1}" destId="{3FD65F31-FBE7-4742-B0D5-446BC1DC549C}" srcOrd="1" destOrd="0" presId="urn:microsoft.com/office/officeart/2005/8/layout/hierarchy3"/>
    <dgm:cxn modelId="{8BCFB3CC-20B5-FA45-B250-7B776219BB97}" type="presParOf" srcId="{9FDA22CF-124F-0840-AFDD-34B547EC4266}" destId="{54F26567-3C26-B044-88E3-58CED6B1F154}" srcOrd="1" destOrd="0" presId="urn:microsoft.com/office/officeart/2005/8/layout/hierarchy3"/>
    <dgm:cxn modelId="{51B05AD3-C471-5D41-8D37-511B689C350E}" type="presParOf" srcId="{54F26567-3C26-B044-88E3-58CED6B1F154}" destId="{872656A4-18B8-D24D-BE42-2EE02C7FE1A9}" srcOrd="0" destOrd="0" presId="urn:microsoft.com/office/officeart/2005/8/layout/hierarchy3"/>
    <dgm:cxn modelId="{0DA3CF69-64C6-304D-9D08-5D3ABD95B603}" type="presParOf" srcId="{54F26567-3C26-B044-88E3-58CED6B1F154}" destId="{3F67F7FF-83C7-8343-97B0-59F682A14318}" srcOrd="1" destOrd="0" presId="urn:microsoft.com/office/officeart/2005/8/layout/hierarchy3"/>
    <dgm:cxn modelId="{08574F24-4BA1-CA4E-A6E3-29B83CBF0206}" type="presParOf" srcId="{05878639-D572-7545-8E5E-16B1B018AE8D}" destId="{C37501EA-F6E3-5345-A65C-580A59BA8506}" srcOrd="2" destOrd="0" presId="urn:microsoft.com/office/officeart/2005/8/layout/hierarchy3"/>
    <dgm:cxn modelId="{C5E7950B-2621-D844-A54C-79017BDC293F}" type="presParOf" srcId="{C37501EA-F6E3-5345-A65C-580A59BA8506}" destId="{9B15BC25-A101-B749-BCC9-FD13212E7A92}" srcOrd="0" destOrd="0" presId="urn:microsoft.com/office/officeart/2005/8/layout/hierarchy3"/>
    <dgm:cxn modelId="{A9492DDB-97FA-344D-A0D0-6D48E3731906}" type="presParOf" srcId="{9B15BC25-A101-B749-BCC9-FD13212E7A92}" destId="{9D38F940-5356-7F4C-8D25-7BE9360A314D}" srcOrd="0" destOrd="0" presId="urn:microsoft.com/office/officeart/2005/8/layout/hierarchy3"/>
    <dgm:cxn modelId="{BDC4D3BF-091A-9E4D-A3B4-29C98AEC5558}" type="presParOf" srcId="{9B15BC25-A101-B749-BCC9-FD13212E7A92}" destId="{10375AC2-F7BC-E94A-BE0B-17C93A8FF0E3}" srcOrd="1" destOrd="0" presId="urn:microsoft.com/office/officeart/2005/8/layout/hierarchy3"/>
    <dgm:cxn modelId="{4F292725-B7CA-7544-A61D-876F700D3BE8}" type="presParOf" srcId="{C37501EA-F6E3-5345-A65C-580A59BA8506}" destId="{2EFA178B-B8A6-CF4E-9EBE-E21ECA6F9D25}" srcOrd="1" destOrd="0" presId="urn:microsoft.com/office/officeart/2005/8/layout/hierarchy3"/>
    <dgm:cxn modelId="{53B8EC02-45A8-EB46-BBCF-09CB32F269A5}" type="presParOf" srcId="{2EFA178B-B8A6-CF4E-9EBE-E21ECA6F9D25}" destId="{4F76CC55-C1EF-7948-BDE4-7D1F51BD7A1C}" srcOrd="0" destOrd="0" presId="urn:microsoft.com/office/officeart/2005/8/layout/hierarchy3"/>
    <dgm:cxn modelId="{12B8A794-1B55-1248-8E70-07C25CF505CF}" type="presParOf" srcId="{2EFA178B-B8A6-CF4E-9EBE-E21ECA6F9D25}" destId="{B1644D7C-9332-614B-8CC0-725066CE910D}" srcOrd="1" destOrd="0" presId="urn:microsoft.com/office/officeart/2005/8/layout/hierarchy3"/>
    <dgm:cxn modelId="{792F889B-71D4-8247-8F0F-F7D6E39D64B3}" type="presParOf" srcId="{2EFA178B-B8A6-CF4E-9EBE-E21ECA6F9D25}" destId="{39916534-EE40-5A4D-AFEC-22EADA67D152}" srcOrd="2" destOrd="0" presId="urn:microsoft.com/office/officeart/2005/8/layout/hierarchy3"/>
    <dgm:cxn modelId="{2D5835AF-98D2-1941-BFA2-EFAF3054FE38}" type="presParOf" srcId="{2EFA178B-B8A6-CF4E-9EBE-E21ECA6F9D25}" destId="{3557F6CC-2878-9049-A050-2CBE8FDBBBE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1" qsCatId="simple" csTypeId="urn:microsoft.com/office/officeart/2005/8/colors/colorful1"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err="1"/>
            <a:t>Grpahs</a:t>
          </a:r>
          <a:r>
            <a:rPr lang="en-GB" dirty="0"/>
            <a:t> + Noise</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Total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B0479D11-5BD7-774D-95B5-8ACFFB5C7CB5}" type="pres">
      <dgm:prSet presAssocID="{53F2E9FD-83D4-6B49-AEB1-4733571C2CDE}" presName="diagram" presStyleCnt="0">
        <dgm:presLayoutVars>
          <dgm:chPref val="1"/>
          <dgm:dir/>
          <dgm:animOne val="branch"/>
          <dgm:animLvl val="lvl"/>
          <dgm:resizeHandles/>
        </dgm:presLayoutVars>
      </dgm:prSet>
      <dgm:spPr/>
    </dgm:pt>
    <dgm:pt modelId="{3DB90E18-1E7E-2F49-AB28-311E48B1DFFA}" type="pres">
      <dgm:prSet presAssocID="{E9A62D99-8189-D64A-91BE-D5CACB48CB07}" presName="root" presStyleCnt="0"/>
      <dgm:spPr/>
    </dgm:pt>
    <dgm:pt modelId="{D55EBC2A-BEF0-354B-B499-2134F1CE2698}" type="pres">
      <dgm:prSet presAssocID="{E9A62D99-8189-D64A-91BE-D5CACB48CB07}" presName="rootComposite" presStyleCnt="0"/>
      <dgm:spPr/>
    </dgm:pt>
    <dgm:pt modelId="{FB07D262-BCB5-9645-B3A4-3F6195C8FE6B}" type="pres">
      <dgm:prSet presAssocID="{E9A62D99-8189-D64A-91BE-D5CACB48CB07}" presName="rootText" presStyleLbl="node1" presStyleIdx="0" presStyleCnt="3"/>
      <dgm:spPr/>
    </dgm:pt>
    <dgm:pt modelId="{E0E6B0ED-AC71-0E4A-A7F6-CF42239F63C6}" type="pres">
      <dgm:prSet presAssocID="{E9A62D99-8189-D64A-91BE-D5CACB48CB07}" presName="rootConnector" presStyleLbl="node1" presStyleIdx="0" presStyleCnt="3"/>
      <dgm:spPr/>
    </dgm:pt>
    <dgm:pt modelId="{1431EB72-C9A2-F842-90DD-8119938DE094}" type="pres">
      <dgm:prSet presAssocID="{E9A62D99-8189-D64A-91BE-D5CACB48CB07}" presName="childShape" presStyleCnt="0"/>
      <dgm:spPr/>
    </dgm:pt>
    <dgm:pt modelId="{EBF242B9-F07F-FD43-9BE0-B0B1596028E5}" type="pres">
      <dgm:prSet presAssocID="{E6658A10-59E9-C44C-BC21-A00CB5091BFE}" presName="root" presStyleCnt="0"/>
      <dgm:spPr/>
    </dgm:pt>
    <dgm:pt modelId="{A47B504C-6DEC-D547-B1DF-0A30E15B2941}" type="pres">
      <dgm:prSet presAssocID="{E6658A10-59E9-C44C-BC21-A00CB5091BFE}" presName="rootComposite" presStyleCnt="0"/>
      <dgm:spPr/>
    </dgm:pt>
    <dgm:pt modelId="{EAA8FA79-4D58-5248-96FF-D38E96B15B96}" type="pres">
      <dgm:prSet presAssocID="{E6658A10-59E9-C44C-BC21-A00CB5091BFE}" presName="rootText" presStyleLbl="node1" presStyleIdx="1" presStyleCnt="3"/>
      <dgm:spPr/>
    </dgm:pt>
    <dgm:pt modelId="{AE37F707-DB9C-394A-99ED-315B89CDB304}" type="pres">
      <dgm:prSet presAssocID="{E6658A10-59E9-C44C-BC21-A00CB5091BFE}" presName="rootConnector" presStyleLbl="node1" presStyleIdx="1" presStyleCnt="3"/>
      <dgm:spPr/>
    </dgm:pt>
    <dgm:pt modelId="{2BC6DFB6-1291-E74C-AEAC-7E58A632179A}" type="pres">
      <dgm:prSet presAssocID="{E6658A10-59E9-C44C-BC21-A00CB5091BFE}" presName="childShape" presStyleCnt="0"/>
      <dgm:spPr/>
    </dgm:pt>
    <dgm:pt modelId="{79D4F1E7-806D-4845-839E-025BA1886B0F}" type="pres">
      <dgm:prSet presAssocID="{5962828B-9727-604E-A941-7FFC669F0EF0}" presName="Name13" presStyleLbl="parChTrans1D2" presStyleIdx="0" presStyleCnt="3"/>
      <dgm:spPr/>
    </dgm:pt>
    <dgm:pt modelId="{2C6E7DAB-9FFD-994B-A2E8-5E7121CA4072}" type="pres">
      <dgm:prSet presAssocID="{999F0B3E-8A78-1349-AD5B-71C21199149C}" presName="childText" presStyleLbl="bgAcc1" presStyleIdx="0" presStyleCnt="3">
        <dgm:presLayoutVars>
          <dgm:bulletEnabled val="1"/>
        </dgm:presLayoutVars>
      </dgm:prSet>
      <dgm:spPr/>
    </dgm:pt>
    <dgm:pt modelId="{02C0D591-CCFE-C641-9C18-488315061696}" type="pres">
      <dgm:prSet presAssocID="{7E38450D-25AA-E94B-B382-0A9BCB3FE751}" presName="root" presStyleCnt="0"/>
      <dgm:spPr/>
    </dgm:pt>
    <dgm:pt modelId="{B2152D21-E157-E040-8144-FFEA798180AE}" type="pres">
      <dgm:prSet presAssocID="{7E38450D-25AA-E94B-B382-0A9BCB3FE751}" presName="rootComposite" presStyleCnt="0"/>
      <dgm:spPr/>
    </dgm:pt>
    <dgm:pt modelId="{A987B869-71DA-7E47-B3D4-CDD08154220A}" type="pres">
      <dgm:prSet presAssocID="{7E38450D-25AA-E94B-B382-0A9BCB3FE751}" presName="rootText" presStyleLbl="node1" presStyleIdx="2" presStyleCnt="3"/>
      <dgm:spPr/>
    </dgm:pt>
    <dgm:pt modelId="{DAB13694-1EAF-3340-8D34-B2A952AEF032}" type="pres">
      <dgm:prSet presAssocID="{7E38450D-25AA-E94B-B382-0A9BCB3FE751}" presName="rootConnector" presStyleLbl="node1" presStyleIdx="2" presStyleCnt="3"/>
      <dgm:spPr/>
    </dgm:pt>
    <dgm:pt modelId="{3D0C7A94-1072-3C43-809A-455D10FDB897}" type="pres">
      <dgm:prSet presAssocID="{7E38450D-25AA-E94B-B382-0A9BCB3FE751}" presName="childShape" presStyleCnt="0"/>
      <dgm:spPr/>
    </dgm:pt>
    <dgm:pt modelId="{092090BF-618C-9B4A-B305-4161D61E384C}" type="pres">
      <dgm:prSet presAssocID="{CEA62BB8-3B5F-5549-9226-140051154A7F}" presName="Name13" presStyleLbl="parChTrans1D2" presStyleIdx="1" presStyleCnt="3"/>
      <dgm:spPr/>
    </dgm:pt>
    <dgm:pt modelId="{B5006F10-8559-2E43-AFAE-FABFAC500EC1}" type="pres">
      <dgm:prSet presAssocID="{21C0F04C-85FF-CC4F-8D2D-A6C6B7D7CDA3}" presName="childText" presStyleLbl="bgAcc1" presStyleIdx="1" presStyleCnt="3">
        <dgm:presLayoutVars>
          <dgm:bulletEnabled val="1"/>
        </dgm:presLayoutVars>
      </dgm:prSet>
      <dgm:spPr/>
    </dgm:pt>
    <dgm:pt modelId="{26DF6F43-88D9-DE47-B829-C51E60257CFA}" type="pres">
      <dgm:prSet presAssocID="{2B1C431F-5BB8-794E-8778-03CBD24088EF}" presName="Name13" presStyleLbl="parChTrans1D2" presStyleIdx="2" presStyleCnt="3"/>
      <dgm:spPr/>
    </dgm:pt>
    <dgm:pt modelId="{C363E1FA-EED9-FA43-972E-2610A50C249C}"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33006212-41AC-6A40-A902-400FAA408F13}" srcId="{7E38450D-25AA-E94B-B382-0A9BCB3FE751}" destId="{21C0F04C-85FF-CC4F-8D2D-A6C6B7D7CDA3}" srcOrd="0" destOrd="0" parTransId="{CEA62BB8-3B5F-5549-9226-140051154A7F}" sibTransId="{4B10983C-E8AE-CD41-9896-9F5652695BF1}"/>
    <dgm:cxn modelId="{06965C1A-6B02-2743-8E1C-F43952410300}" srcId="{53F2E9FD-83D4-6B49-AEB1-4733571C2CDE}" destId="{E9A62D99-8189-D64A-91BE-D5CACB48CB07}" srcOrd="0" destOrd="0" parTransId="{C8CA03A2-16AB-EA48-A05B-93DA5DD28868}" sibTransId="{B3911305-4936-7248-A145-76660F39B1BA}"/>
    <dgm:cxn modelId="{F451601F-9EDD-3E44-B1A7-9F72648C820B}" type="presOf" srcId="{7E38450D-25AA-E94B-B382-0A9BCB3FE751}" destId="{DAB13694-1EAF-3340-8D34-B2A952AEF032}" srcOrd="1" destOrd="0" presId="urn:microsoft.com/office/officeart/2005/8/layout/hierarchy3"/>
    <dgm:cxn modelId="{7FFB7840-BCA3-7F40-92E4-87DE9CFAF4D8}" type="presOf" srcId="{E6658A10-59E9-C44C-BC21-A00CB5091BFE}" destId="{EAA8FA79-4D58-5248-96FF-D38E96B15B96}" srcOrd="0" destOrd="0" presId="urn:microsoft.com/office/officeart/2005/8/layout/hierarchy3"/>
    <dgm:cxn modelId="{10C42851-51DA-EC4A-AAC7-F27505B10A89}" type="presOf" srcId="{E9A62D99-8189-D64A-91BE-D5CACB48CB07}" destId="{E0E6B0ED-AC71-0E4A-A7F6-CF42239F63C6}" srcOrd="1" destOrd="0" presId="urn:microsoft.com/office/officeart/2005/8/layout/hierarchy3"/>
    <dgm:cxn modelId="{8EFEDA7A-65A9-1A4C-91CE-E2773AC95456}" type="presOf" srcId="{21C0F04C-85FF-CC4F-8D2D-A6C6B7D7CDA3}" destId="{B5006F10-8559-2E43-AFAE-FABFAC500EC1}" srcOrd="0" destOrd="0" presId="urn:microsoft.com/office/officeart/2005/8/layout/hierarchy3"/>
    <dgm:cxn modelId="{0C053090-C060-7A47-9C52-B772FE8FFD9B}" type="presOf" srcId="{AB72CAC7-F664-4E42-A701-54FFFEF7B4DC}" destId="{C363E1FA-EED9-FA43-972E-2610A50C249C}" srcOrd="0" destOrd="0" presId="urn:microsoft.com/office/officeart/2005/8/layout/hierarchy3"/>
    <dgm:cxn modelId="{EB4EF199-6D36-264D-B192-9093FBEAA4A0}" type="presOf" srcId="{53F2E9FD-83D4-6B49-AEB1-4733571C2CDE}" destId="{B0479D11-5BD7-774D-95B5-8ACFFB5C7CB5}"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DB97E9A6-BC5C-C840-8B5D-2F1A82EA81CA}" type="presOf" srcId="{CEA62BB8-3B5F-5549-9226-140051154A7F}" destId="{092090BF-618C-9B4A-B305-4161D61E384C}" srcOrd="0" destOrd="0" presId="urn:microsoft.com/office/officeart/2005/8/layout/hierarchy3"/>
    <dgm:cxn modelId="{6B9C4DA7-D7CD-AD40-B10B-78A59452E2B5}" type="presOf" srcId="{5962828B-9727-604E-A941-7FFC669F0EF0}" destId="{79D4F1E7-806D-4845-839E-025BA1886B0F}" srcOrd="0" destOrd="0" presId="urn:microsoft.com/office/officeart/2005/8/layout/hierarchy3"/>
    <dgm:cxn modelId="{7CF1B8A8-8FD7-4F4D-9FD9-0D27A82DD759}" type="presOf" srcId="{7E38450D-25AA-E94B-B382-0A9BCB3FE751}" destId="{A987B869-71DA-7E47-B3D4-CDD08154220A}" srcOrd="0" destOrd="0" presId="urn:microsoft.com/office/officeart/2005/8/layout/hierarchy3"/>
    <dgm:cxn modelId="{041E2AAD-631A-8F4F-9168-643EC8E0842B}" type="presOf" srcId="{E6658A10-59E9-C44C-BC21-A00CB5091BFE}" destId="{AE37F707-DB9C-394A-99ED-315B89CDB304}" srcOrd="1" destOrd="0" presId="urn:microsoft.com/office/officeart/2005/8/layout/hierarchy3"/>
    <dgm:cxn modelId="{6F4194C5-AAC8-D047-88DB-14C1CFBDDB0E}" type="presOf" srcId="{2B1C431F-5BB8-794E-8778-03CBD24088EF}" destId="{26DF6F43-88D9-DE47-B829-C51E60257CFA}" srcOrd="0" destOrd="0" presId="urn:microsoft.com/office/officeart/2005/8/layout/hierarchy3"/>
    <dgm:cxn modelId="{153E19D4-ABDB-C746-BAFA-FCECDBDD3290}" type="presOf" srcId="{999F0B3E-8A78-1349-AD5B-71C21199149C}" destId="{2C6E7DAB-9FFD-994B-A2E8-5E7121CA4072}" srcOrd="0" destOrd="0" presId="urn:microsoft.com/office/officeart/2005/8/layout/hierarchy3"/>
    <dgm:cxn modelId="{EA6039D4-5328-B340-A213-D55FFD487B2B}" type="presOf" srcId="{E9A62D99-8189-D64A-91BE-D5CACB48CB07}" destId="{FB07D262-BCB5-9645-B3A4-3F6195C8FE6B}" srcOrd="0"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812647F8-FF8E-AA4F-A96D-2694E9FD8939}" srcId="{53F2E9FD-83D4-6B49-AEB1-4733571C2CDE}" destId="{7E38450D-25AA-E94B-B382-0A9BCB3FE751}" srcOrd="2" destOrd="0" parTransId="{BDF5FBEA-F989-1944-BE8A-60AD3000EFFC}" sibTransId="{ADA5DA1E-F96A-7E4B-B878-834A8C6B67AA}"/>
    <dgm:cxn modelId="{0AEE4226-19F2-BF45-B0E9-B20F6A89F9E5}" type="presParOf" srcId="{B0479D11-5BD7-774D-95B5-8ACFFB5C7CB5}" destId="{3DB90E18-1E7E-2F49-AB28-311E48B1DFFA}" srcOrd="0" destOrd="0" presId="urn:microsoft.com/office/officeart/2005/8/layout/hierarchy3"/>
    <dgm:cxn modelId="{7A3EF1F3-98C5-D84B-B128-4E29ED2FC22E}" type="presParOf" srcId="{3DB90E18-1E7E-2F49-AB28-311E48B1DFFA}" destId="{D55EBC2A-BEF0-354B-B499-2134F1CE2698}" srcOrd="0" destOrd="0" presId="urn:microsoft.com/office/officeart/2005/8/layout/hierarchy3"/>
    <dgm:cxn modelId="{8CF8FBA7-82C4-5747-B00F-7B564D5A17F3}" type="presParOf" srcId="{D55EBC2A-BEF0-354B-B499-2134F1CE2698}" destId="{FB07D262-BCB5-9645-B3A4-3F6195C8FE6B}" srcOrd="0" destOrd="0" presId="urn:microsoft.com/office/officeart/2005/8/layout/hierarchy3"/>
    <dgm:cxn modelId="{CA615CFF-CB0B-C14D-ACC2-47898404BDAF}" type="presParOf" srcId="{D55EBC2A-BEF0-354B-B499-2134F1CE2698}" destId="{E0E6B0ED-AC71-0E4A-A7F6-CF42239F63C6}" srcOrd="1" destOrd="0" presId="urn:microsoft.com/office/officeart/2005/8/layout/hierarchy3"/>
    <dgm:cxn modelId="{D625DA7E-95D6-4E4A-A388-735373704F6B}" type="presParOf" srcId="{3DB90E18-1E7E-2F49-AB28-311E48B1DFFA}" destId="{1431EB72-C9A2-F842-90DD-8119938DE094}" srcOrd="1" destOrd="0" presId="urn:microsoft.com/office/officeart/2005/8/layout/hierarchy3"/>
    <dgm:cxn modelId="{207881D9-B312-A548-83B7-D9D2874447B8}" type="presParOf" srcId="{B0479D11-5BD7-774D-95B5-8ACFFB5C7CB5}" destId="{EBF242B9-F07F-FD43-9BE0-B0B1596028E5}" srcOrd="1" destOrd="0" presId="urn:microsoft.com/office/officeart/2005/8/layout/hierarchy3"/>
    <dgm:cxn modelId="{863236D3-F0DA-2846-8F4B-525DADBE9252}" type="presParOf" srcId="{EBF242B9-F07F-FD43-9BE0-B0B1596028E5}" destId="{A47B504C-6DEC-D547-B1DF-0A30E15B2941}" srcOrd="0" destOrd="0" presId="urn:microsoft.com/office/officeart/2005/8/layout/hierarchy3"/>
    <dgm:cxn modelId="{BE8BC3C9-B81B-6845-8C8E-00EABD6D8C97}" type="presParOf" srcId="{A47B504C-6DEC-D547-B1DF-0A30E15B2941}" destId="{EAA8FA79-4D58-5248-96FF-D38E96B15B96}" srcOrd="0" destOrd="0" presId="urn:microsoft.com/office/officeart/2005/8/layout/hierarchy3"/>
    <dgm:cxn modelId="{98C52218-3F9B-D14E-9460-7CA9D90198D4}" type="presParOf" srcId="{A47B504C-6DEC-D547-B1DF-0A30E15B2941}" destId="{AE37F707-DB9C-394A-99ED-315B89CDB304}" srcOrd="1" destOrd="0" presId="urn:microsoft.com/office/officeart/2005/8/layout/hierarchy3"/>
    <dgm:cxn modelId="{DDB30D30-74BF-7A4D-974E-38EE3605B5A4}" type="presParOf" srcId="{EBF242B9-F07F-FD43-9BE0-B0B1596028E5}" destId="{2BC6DFB6-1291-E74C-AEAC-7E58A632179A}" srcOrd="1" destOrd="0" presId="urn:microsoft.com/office/officeart/2005/8/layout/hierarchy3"/>
    <dgm:cxn modelId="{9413D093-8029-174E-B2B9-26DB179DA8FA}" type="presParOf" srcId="{2BC6DFB6-1291-E74C-AEAC-7E58A632179A}" destId="{79D4F1E7-806D-4845-839E-025BA1886B0F}" srcOrd="0" destOrd="0" presId="urn:microsoft.com/office/officeart/2005/8/layout/hierarchy3"/>
    <dgm:cxn modelId="{13A4A999-136D-1B48-97B8-A61A4548F186}" type="presParOf" srcId="{2BC6DFB6-1291-E74C-AEAC-7E58A632179A}" destId="{2C6E7DAB-9FFD-994B-A2E8-5E7121CA4072}" srcOrd="1" destOrd="0" presId="urn:microsoft.com/office/officeart/2005/8/layout/hierarchy3"/>
    <dgm:cxn modelId="{EF78D54C-E5FA-FF43-A2FB-F15B7B496AD8}" type="presParOf" srcId="{B0479D11-5BD7-774D-95B5-8ACFFB5C7CB5}" destId="{02C0D591-CCFE-C641-9C18-488315061696}" srcOrd="2" destOrd="0" presId="urn:microsoft.com/office/officeart/2005/8/layout/hierarchy3"/>
    <dgm:cxn modelId="{F98050AB-2DB2-8A45-8E59-AC02890E682D}" type="presParOf" srcId="{02C0D591-CCFE-C641-9C18-488315061696}" destId="{B2152D21-E157-E040-8144-FFEA798180AE}" srcOrd="0" destOrd="0" presId="urn:microsoft.com/office/officeart/2005/8/layout/hierarchy3"/>
    <dgm:cxn modelId="{FA0D658B-95EF-DA4A-AF4D-B1595B530D5F}" type="presParOf" srcId="{B2152D21-E157-E040-8144-FFEA798180AE}" destId="{A987B869-71DA-7E47-B3D4-CDD08154220A}" srcOrd="0" destOrd="0" presId="urn:microsoft.com/office/officeart/2005/8/layout/hierarchy3"/>
    <dgm:cxn modelId="{8CD9DE63-0CB6-AA44-94DC-6DB68B309031}" type="presParOf" srcId="{B2152D21-E157-E040-8144-FFEA798180AE}" destId="{DAB13694-1EAF-3340-8D34-B2A952AEF032}" srcOrd="1" destOrd="0" presId="urn:microsoft.com/office/officeart/2005/8/layout/hierarchy3"/>
    <dgm:cxn modelId="{B29A3786-9DC1-4049-9CAA-18115A68C5BB}" type="presParOf" srcId="{02C0D591-CCFE-C641-9C18-488315061696}" destId="{3D0C7A94-1072-3C43-809A-455D10FDB897}" srcOrd="1" destOrd="0" presId="urn:microsoft.com/office/officeart/2005/8/layout/hierarchy3"/>
    <dgm:cxn modelId="{C8F7D396-1525-A847-8313-040E3321141C}" type="presParOf" srcId="{3D0C7A94-1072-3C43-809A-455D10FDB897}" destId="{092090BF-618C-9B4A-B305-4161D61E384C}" srcOrd="0" destOrd="0" presId="urn:microsoft.com/office/officeart/2005/8/layout/hierarchy3"/>
    <dgm:cxn modelId="{E504D3C3-16C4-354A-97C8-C764A488D67F}" type="presParOf" srcId="{3D0C7A94-1072-3C43-809A-455D10FDB897}" destId="{B5006F10-8559-2E43-AFAE-FABFAC500EC1}" srcOrd="1" destOrd="0" presId="urn:microsoft.com/office/officeart/2005/8/layout/hierarchy3"/>
    <dgm:cxn modelId="{5730C771-5461-EB47-849C-3CDE59F19465}" type="presParOf" srcId="{3D0C7A94-1072-3C43-809A-455D10FDB897}" destId="{26DF6F43-88D9-DE47-B829-C51E60257CFA}" srcOrd="2" destOrd="0" presId="urn:microsoft.com/office/officeart/2005/8/layout/hierarchy3"/>
    <dgm:cxn modelId="{62F08047-435E-E64E-8996-A82C49DAFCC4}" type="presParOf" srcId="{3D0C7A94-1072-3C43-809A-455D10FDB897}" destId="{C363E1FA-EED9-FA43-972E-2610A50C249C}"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1" qsCatId="simple" csTypeId="urn:microsoft.com/office/officeart/2005/8/colors/colorful1"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a:t>No Information</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Total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AF83AE99-5847-E74A-97A8-4231F78FC70A}" type="pres">
      <dgm:prSet presAssocID="{53F2E9FD-83D4-6B49-AEB1-4733571C2CDE}" presName="diagram" presStyleCnt="0">
        <dgm:presLayoutVars>
          <dgm:chPref val="1"/>
          <dgm:dir/>
          <dgm:animOne val="branch"/>
          <dgm:animLvl val="lvl"/>
          <dgm:resizeHandles/>
        </dgm:presLayoutVars>
      </dgm:prSet>
      <dgm:spPr/>
    </dgm:pt>
    <dgm:pt modelId="{9E2FC081-8306-0F4D-B695-CA04EF6A13BE}" type="pres">
      <dgm:prSet presAssocID="{E9A62D99-8189-D64A-91BE-D5CACB48CB07}" presName="root" presStyleCnt="0"/>
      <dgm:spPr/>
    </dgm:pt>
    <dgm:pt modelId="{D1B89993-C89B-6546-8BA0-4403A743AD9F}" type="pres">
      <dgm:prSet presAssocID="{E9A62D99-8189-D64A-91BE-D5CACB48CB07}" presName="rootComposite" presStyleCnt="0"/>
      <dgm:spPr/>
    </dgm:pt>
    <dgm:pt modelId="{7DF8447F-0090-2740-952B-F0AC3C8A5A30}" type="pres">
      <dgm:prSet presAssocID="{E9A62D99-8189-D64A-91BE-D5CACB48CB07}" presName="rootText" presStyleLbl="node1" presStyleIdx="0" presStyleCnt="3"/>
      <dgm:spPr/>
    </dgm:pt>
    <dgm:pt modelId="{86BE8424-4B14-4644-87B1-6AE24DC35B1A}" type="pres">
      <dgm:prSet presAssocID="{E9A62D99-8189-D64A-91BE-D5CACB48CB07}" presName="rootConnector" presStyleLbl="node1" presStyleIdx="0" presStyleCnt="3"/>
      <dgm:spPr/>
    </dgm:pt>
    <dgm:pt modelId="{0C02BE2D-946F-0D40-B590-2A15761F160A}" type="pres">
      <dgm:prSet presAssocID="{E9A62D99-8189-D64A-91BE-D5CACB48CB07}" presName="childShape" presStyleCnt="0"/>
      <dgm:spPr/>
    </dgm:pt>
    <dgm:pt modelId="{6A95DBDC-FFF9-8547-83E3-C8F721E589E5}" type="pres">
      <dgm:prSet presAssocID="{E6658A10-59E9-C44C-BC21-A00CB5091BFE}" presName="root" presStyleCnt="0"/>
      <dgm:spPr/>
    </dgm:pt>
    <dgm:pt modelId="{D435461C-1F06-1542-A386-62EC9E175F3F}" type="pres">
      <dgm:prSet presAssocID="{E6658A10-59E9-C44C-BC21-A00CB5091BFE}" presName="rootComposite" presStyleCnt="0"/>
      <dgm:spPr/>
    </dgm:pt>
    <dgm:pt modelId="{A5A6EF43-6A07-8B40-9E5E-9595060A2DD9}" type="pres">
      <dgm:prSet presAssocID="{E6658A10-59E9-C44C-BC21-A00CB5091BFE}" presName="rootText" presStyleLbl="node1" presStyleIdx="1" presStyleCnt="3"/>
      <dgm:spPr/>
    </dgm:pt>
    <dgm:pt modelId="{AC225C4A-6AE5-C843-A21B-C9247B9783E1}" type="pres">
      <dgm:prSet presAssocID="{E6658A10-59E9-C44C-BC21-A00CB5091BFE}" presName="rootConnector" presStyleLbl="node1" presStyleIdx="1" presStyleCnt="3"/>
      <dgm:spPr/>
    </dgm:pt>
    <dgm:pt modelId="{3DC4E531-E92F-2C41-9F67-83F8B4D85999}" type="pres">
      <dgm:prSet presAssocID="{E6658A10-59E9-C44C-BC21-A00CB5091BFE}" presName="childShape" presStyleCnt="0"/>
      <dgm:spPr/>
    </dgm:pt>
    <dgm:pt modelId="{636C7261-33A3-604D-918A-60E4CF2851BC}" type="pres">
      <dgm:prSet presAssocID="{5962828B-9727-604E-A941-7FFC669F0EF0}" presName="Name13" presStyleLbl="parChTrans1D2" presStyleIdx="0" presStyleCnt="3"/>
      <dgm:spPr/>
    </dgm:pt>
    <dgm:pt modelId="{D860A219-1F14-E345-BEBA-009300031944}" type="pres">
      <dgm:prSet presAssocID="{999F0B3E-8A78-1349-AD5B-71C21199149C}" presName="childText" presStyleLbl="bgAcc1" presStyleIdx="0" presStyleCnt="3">
        <dgm:presLayoutVars>
          <dgm:bulletEnabled val="1"/>
        </dgm:presLayoutVars>
      </dgm:prSet>
      <dgm:spPr/>
    </dgm:pt>
    <dgm:pt modelId="{C25040F9-9DFA-BE45-B2D5-0836B706B3A7}" type="pres">
      <dgm:prSet presAssocID="{7E38450D-25AA-E94B-B382-0A9BCB3FE751}" presName="root" presStyleCnt="0"/>
      <dgm:spPr/>
    </dgm:pt>
    <dgm:pt modelId="{EFAFCCBC-A340-4444-BC65-2F3BFB55E46C}" type="pres">
      <dgm:prSet presAssocID="{7E38450D-25AA-E94B-B382-0A9BCB3FE751}" presName="rootComposite" presStyleCnt="0"/>
      <dgm:spPr/>
    </dgm:pt>
    <dgm:pt modelId="{C2B51D02-78A0-B749-93CB-0A0ED37BD2BD}" type="pres">
      <dgm:prSet presAssocID="{7E38450D-25AA-E94B-B382-0A9BCB3FE751}" presName="rootText" presStyleLbl="node1" presStyleIdx="2" presStyleCnt="3"/>
      <dgm:spPr/>
    </dgm:pt>
    <dgm:pt modelId="{5366E3C1-AD3F-6249-89B7-7028B35D3497}" type="pres">
      <dgm:prSet presAssocID="{7E38450D-25AA-E94B-B382-0A9BCB3FE751}" presName="rootConnector" presStyleLbl="node1" presStyleIdx="2" presStyleCnt="3"/>
      <dgm:spPr/>
    </dgm:pt>
    <dgm:pt modelId="{FB678BBE-0FCB-A44D-B0CB-6E19E67230BA}" type="pres">
      <dgm:prSet presAssocID="{7E38450D-25AA-E94B-B382-0A9BCB3FE751}" presName="childShape" presStyleCnt="0"/>
      <dgm:spPr/>
    </dgm:pt>
    <dgm:pt modelId="{C62ABF8C-282C-D648-8DDB-D3F6E9EA8222}" type="pres">
      <dgm:prSet presAssocID="{CEA62BB8-3B5F-5549-9226-140051154A7F}" presName="Name13" presStyleLbl="parChTrans1D2" presStyleIdx="1" presStyleCnt="3"/>
      <dgm:spPr/>
    </dgm:pt>
    <dgm:pt modelId="{9B040033-08AF-384C-9EE7-F252C89437A0}" type="pres">
      <dgm:prSet presAssocID="{21C0F04C-85FF-CC4F-8D2D-A6C6B7D7CDA3}" presName="childText" presStyleLbl="bgAcc1" presStyleIdx="1" presStyleCnt="3">
        <dgm:presLayoutVars>
          <dgm:bulletEnabled val="1"/>
        </dgm:presLayoutVars>
      </dgm:prSet>
      <dgm:spPr/>
    </dgm:pt>
    <dgm:pt modelId="{F348F712-9977-9B43-9DF2-273284007301}" type="pres">
      <dgm:prSet presAssocID="{2B1C431F-5BB8-794E-8778-03CBD24088EF}" presName="Name13" presStyleLbl="parChTrans1D2" presStyleIdx="2" presStyleCnt="3"/>
      <dgm:spPr/>
    </dgm:pt>
    <dgm:pt modelId="{33181E1A-29DA-804D-B1E5-CEBE405BC988}"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33006212-41AC-6A40-A902-400FAA408F13}" srcId="{7E38450D-25AA-E94B-B382-0A9BCB3FE751}" destId="{21C0F04C-85FF-CC4F-8D2D-A6C6B7D7CDA3}" srcOrd="0" destOrd="0" parTransId="{CEA62BB8-3B5F-5549-9226-140051154A7F}" sibTransId="{4B10983C-E8AE-CD41-9896-9F5652695BF1}"/>
    <dgm:cxn modelId="{06965C1A-6B02-2743-8E1C-F43952410300}" srcId="{53F2E9FD-83D4-6B49-AEB1-4733571C2CDE}" destId="{E9A62D99-8189-D64A-91BE-D5CACB48CB07}" srcOrd="0" destOrd="0" parTransId="{C8CA03A2-16AB-EA48-A05B-93DA5DD28868}" sibTransId="{B3911305-4936-7248-A145-76660F39B1BA}"/>
    <dgm:cxn modelId="{A87AA62B-B05A-FE4C-B086-6C0686EAE0D2}" type="presOf" srcId="{E6658A10-59E9-C44C-BC21-A00CB5091BFE}" destId="{AC225C4A-6AE5-C843-A21B-C9247B9783E1}" srcOrd="1" destOrd="0" presId="urn:microsoft.com/office/officeart/2005/8/layout/hierarchy3"/>
    <dgm:cxn modelId="{EACB1855-08D1-EA49-A375-69FC1913A931}" type="presOf" srcId="{53F2E9FD-83D4-6B49-AEB1-4733571C2CDE}" destId="{AF83AE99-5847-E74A-97A8-4231F78FC70A}" srcOrd="0" destOrd="0" presId="urn:microsoft.com/office/officeart/2005/8/layout/hierarchy3"/>
    <dgm:cxn modelId="{C3B0495E-AA20-A74B-B964-A7E6E8AE2FC7}" type="presOf" srcId="{E9A62D99-8189-D64A-91BE-D5CACB48CB07}" destId="{86BE8424-4B14-4644-87B1-6AE24DC35B1A}" srcOrd="1" destOrd="0" presId="urn:microsoft.com/office/officeart/2005/8/layout/hierarchy3"/>
    <dgm:cxn modelId="{93E6E58F-5F65-4841-80B1-AB89477BB9AA}" type="presOf" srcId="{7E38450D-25AA-E94B-B382-0A9BCB3FE751}" destId="{5366E3C1-AD3F-6249-89B7-7028B35D3497}" srcOrd="1" destOrd="0" presId="urn:microsoft.com/office/officeart/2005/8/layout/hierarchy3"/>
    <dgm:cxn modelId="{ACAEED9D-6C6D-6F43-A867-8AD789A90A73}" type="presOf" srcId="{21C0F04C-85FF-CC4F-8D2D-A6C6B7D7CDA3}" destId="{9B040033-08AF-384C-9EE7-F252C89437A0}" srcOrd="0" destOrd="0" presId="urn:microsoft.com/office/officeart/2005/8/layout/hierarchy3"/>
    <dgm:cxn modelId="{C9F3139F-1F71-864D-8BB1-9FDFE9A3C177}" type="presOf" srcId="{AB72CAC7-F664-4E42-A701-54FFFEF7B4DC}" destId="{33181E1A-29DA-804D-B1E5-CEBE405BC988}"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8ECABCA8-7208-8A40-A0C8-9BEFC0C6AD13}" type="presOf" srcId="{999F0B3E-8A78-1349-AD5B-71C21199149C}" destId="{D860A219-1F14-E345-BEBA-009300031944}" srcOrd="0" destOrd="0" presId="urn:microsoft.com/office/officeart/2005/8/layout/hierarchy3"/>
    <dgm:cxn modelId="{98C730AC-CD8E-F44C-AB9D-921C5F99DB55}" type="presOf" srcId="{CEA62BB8-3B5F-5549-9226-140051154A7F}" destId="{C62ABF8C-282C-D648-8DDB-D3F6E9EA8222}" srcOrd="0" destOrd="0" presId="urn:microsoft.com/office/officeart/2005/8/layout/hierarchy3"/>
    <dgm:cxn modelId="{7F0B2AB5-74FE-B845-8B9E-F993CDA5E109}" type="presOf" srcId="{7E38450D-25AA-E94B-B382-0A9BCB3FE751}" destId="{C2B51D02-78A0-B749-93CB-0A0ED37BD2BD}" srcOrd="0" destOrd="0" presId="urn:microsoft.com/office/officeart/2005/8/layout/hierarchy3"/>
    <dgm:cxn modelId="{CCB41DB7-B005-3E44-BE3F-ED7A1ACA68CA}" type="presOf" srcId="{5962828B-9727-604E-A941-7FFC669F0EF0}" destId="{636C7261-33A3-604D-918A-60E4CF2851BC}" srcOrd="0" destOrd="0" presId="urn:microsoft.com/office/officeart/2005/8/layout/hierarchy3"/>
    <dgm:cxn modelId="{F19D3FBF-C47A-9544-91F5-70BDC8EB7DA9}" type="presOf" srcId="{E6658A10-59E9-C44C-BC21-A00CB5091BFE}" destId="{A5A6EF43-6A07-8B40-9E5E-9595060A2DD9}" srcOrd="0" destOrd="0" presId="urn:microsoft.com/office/officeart/2005/8/layout/hierarchy3"/>
    <dgm:cxn modelId="{97E1A0BF-35EF-064F-8AF0-38C48150D508}" type="presOf" srcId="{2B1C431F-5BB8-794E-8778-03CBD24088EF}" destId="{F348F712-9977-9B43-9DF2-273284007301}" srcOrd="0"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F63373EC-74F7-BD48-89BF-EB12FD467DB1}" type="presOf" srcId="{E9A62D99-8189-D64A-91BE-D5CACB48CB07}" destId="{7DF8447F-0090-2740-952B-F0AC3C8A5A30}" srcOrd="0" destOrd="0" presId="urn:microsoft.com/office/officeart/2005/8/layout/hierarchy3"/>
    <dgm:cxn modelId="{812647F8-FF8E-AA4F-A96D-2694E9FD8939}" srcId="{53F2E9FD-83D4-6B49-AEB1-4733571C2CDE}" destId="{7E38450D-25AA-E94B-B382-0A9BCB3FE751}" srcOrd="2" destOrd="0" parTransId="{BDF5FBEA-F989-1944-BE8A-60AD3000EFFC}" sibTransId="{ADA5DA1E-F96A-7E4B-B878-834A8C6B67AA}"/>
    <dgm:cxn modelId="{2686B281-0A8C-4F4F-AE08-60671DD1D721}" type="presParOf" srcId="{AF83AE99-5847-E74A-97A8-4231F78FC70A}" destId="{9E2FC081-8306-0F4D-B695-CA04EF6A13BE}" srcOrd="0" destOrd="0" presId="urn:microsoft.com/office/officeart/2005/8/layout/hierarchy3"/>
    <dgm:cxn modelId="{D960E356-7D80-C64D-B872-5414EACA2D66}" type="presParOf" srcId="{9E2FC081-8306-0F4D-B695-CA04EF6A13BE}" destId="{D1B89993-C89B-6546-8BA0-4403A743AD9F}" srcOrd="0" destOrd="0" presId="urn:microsoft.com/office/officeart/2005/8/layout/hierarchy3"/>
    <dgm:cxn modelId="{F304CAA4-5F21-4749-A44C-00E846F0D6A1}" type="presParOf" srcId="{D1B89993-C89B-6546-8BA0-4403A743AD9F}" destId="{7DF8447F-0090-2740-952B-F0AC3C8A5A30}" srcOrd="0" destOrd="0" presId="urn:microsoft.com/office/officeart/2005/8/layout/hierarchy3"/>
    <dgm:cxn modelId="{37D84B32-DD1D-CD44-A322-6064B106ADD1}" type="presParOf" srcId="{D1B89993-C89B-6546-8BA0-4403A743AD9F}" destId="{86BE8424-4B14-4644-87B1-6AE24DC35B1A}" srcOrd="1" destOrd="0" presId="urn:microsoft.com/office/officeart/2005/8/layout/hierarchy3"/>
    <dgm:cxn modelId="{C39B902F-2134-574F-94A9-B5ECD26C2190}" type="presParOf" srcId="{9E2FC081-8306-0F4D-B695-CA04EF6A13BE}" destId="{0C02BE2D-946F-0D40-B590-2A15761F160A}" srcOrd="1" destOrd="0" presId="urn:microsoft.com/office/officeart/2005/8/layout/hierarchy3"/>
    <dgm:cxn modelId="{B3DAF973-3331-5E43-81A8-C794C9ECCD38}" type="presParOf" srcId="{AF83AE99-5847-E74A-97A8-4231F78FC70A}" destId="{6A95DBDC-FFF9-8547-83E3-C8F721E589E5}" srcOrd="1" destOrd="0" presId="urn:microsoft.com/office/officeart/2005/8/layout/hierarchy3"/>
    <dgm:cxn modelId="{64912ED7-6265-704C-9FEA-3DBB54D74FFF}" type="presParOf" srcId="{6A95DBDC-FFF9-8547-83E3-C8F721E589E5}" destId="{D435461C-1F06-1542-A386-62EC9E175F3F}" srcOrd="0" destOrd="0" presId="urn:microsoft.com/office/officeart/2005/8/layout/hierarchy3"/>
    <dgm:cxn modelId="{86613FC3-6A1E-FD42-826F-D0DFC64FB60C}" type="presParOf" srcId="{D435461C-1F06-1542-A386-62EC9E175F3F}" destId="{A5A6EF43-6A07-8B40-9E5E-9595060A2DD9}" srcOrd="0" destOrd="0" presId="urn:microsoft.com/office/officeart/2005/8/layout/hierarchy3"/>
    <dgm:cxn modelId="{8C23B12D-FDBD-9048-B6A5-B2750D6EFC8A}" type="presParOf" srcId="{D435461C-1F06-1542-A386-62EC9E175F3F}" destId="{AC225C4A-6AE5-C843-A21B-C9247B9783E1}" srcOrd="1" destOrd="0" presId="urn:microsoft.com/office/officeart/2005/8/layout/hierarchy3"/>
    <dgm:cxn modelId="{1EE76EE5-F246-F04A-BD95-57EE56430548}" type="presParOf" srcId="{6A95DBDC-FFF9-8547-83E3-C8F721E589E5}" destId="{3DC4E531-E92F-2C41-9F67-83F8B4D85999}" srcOrd="1" destOrd="0" presId="urn:microsoft.com/office/officeart/2005/8/layout/hierarchy3"/>
    <dgm:cxn modelId="{12DF14B7-5EBC-6D44-A604-2F9DF349B7FC}" type="presParOf" srcId="{3DC4E531-E92F-2C41-9F67-83F8B4D85999}" destId="{636C7261-33A3-604D-918A-60E4CF2851BC}" srcOrd="0" destOrd="0" presId="urn:microsoft.com/office/officeart/2005/8/layout/hierarchy3"/>
    <dgm:cxn modelId="{FF95338C-564A-234E-8E85-D1350B91EFCD}" type="presParOf" srcId="{3DC4E531-E92F-2C41-9F67-83F8B4D85999}" destId="{D860A219-1F14-E345-BEBA-009300031944}" srcOrd="1" destOrd="0" presId="urn:microsoft.com/office/officeart/2005/8/layout/hierarchy3"/>
    <dgm:cxn modelId="{66DFF7CE-930B-EE4B-ABC9-C99235F145FD}" type="presParOf" srcId="{AF83AE99-5847-E74A-97A8-4231F78FC70A}" destId="{C25040F9-9DFA-BE45-B2D5-0836B706B3A7}" srcOrd="2" destOrd="0" presId="urn:microsoft.com/office/officeart/2005/8/layout/hierarchy3"/>
    <dgm:cxn modelId="{5F6F773D-6B4D-EE42-8043-43F1FF282353}" type="presParOf" srcId="{C25040F9-9DFA-BE45-B2D5-0836B706B3A7}" destId="{EFAFCCBC-A340-4444-BC65-2F3BFB55E46C}" srcOrd="0" destOrd="0" presId="urn:microsoft.com/office/officeart/2005/8/layout/hierarchy3"/>
    <dgm:cxn modelId="{0F616232-41FF-1D48-B0D3-C3D250CD69C2}" type="presParOf" srcId="{EFAFCCBC-A340-4444-BC65-2F3BFB55E46C}" destId="{C2B51D02-78A0-B749-93CB-0A0ED37BD2BD}" srcOrd="0" destOrd="0" presId="urn:microsoft.com/office/officeart/2005/8/layout/hierarchy3"/>
    <dgm:cxn modelId="{FB72DB52-9A2E-1D46-810D-AF45271912F6}" type="presParOf" srcId="{EFAFCCBC-A340-4444-BC65-2F3BFB55E46C}" destId="{5366E3C1-AD3F-6249-89B7-7028B35D3497}" srcOrd="1" destOrd="0" presId="urn:microsoft.com/office/officeart/2005/8/layout/hierarchy3"/>
    <dgm:cxn modelId="{6F66A31F-16EC-2D4F-B48C-9FE4B75A60D0}" type="presParOf" srcId="{C25040F9-9DFA-BE45-B2D5-0836B706B3A7}" destId="{FB678BBE-0FCB-A44D-B0CB-6E19E67230BA}" srcOrd="1" destOrd="0" presId="urn:microsoft.com/office/officeart/2005/8/layout/hierarchy3"/>
    <dgm:cxn modelId="{90163763-6E24-DB4C-8B2C-77F78FFA959E}" type="presParOf" srcId="{FB678BBE-0FCB-A44D-B0CB-6E19E67230BA}" destId="{C62ABF8C-282C-D648-8DDB-D3F6E9EA8222}" srcOrd="0" destOrd="0" presId="urn:microsoft.com/office/officeart/2005/8/layout/hierarchy3"/>
    <dgm:cxn modelId="{4DEF3C18-4DBF-6347-9681-C11712B31FBD}" type="presParOf" srcId="{FB678BBE-0FCB-A44D-B0CB-6E19E67230BA}" destId="{9B040033-08AF-384C-9EE7-F252C89437A0}" srcOrd="1" destOrd="0" presId="urn:microsoft.com/office/officeart/2005/8/layout/hierarchy3"/>
    <dgm:cxn modelId="{3501CCF7-545A-6A40-AD6E-998CE3E449A5}" type="presParOf" srcId="{FB678BBE-0FCB-A44D-B0CB-6E19E67230BA}" destId="{F348F712-9977-9B43-9DF2-273284007301}" srcOrd="2" destOrd="0" presId="urn:microsoft.com/office/officeart/2005/8/layout/hierarchy3"/>
    <dgm:cxn modelId="{54EAB5E0-E525-FB48-B282-302C5AD2D226}" type="presParOf" srcId="{FB678BBE-0FCB-A44D-B0CB-6E19E67230BA}" destId="{33181E1A-29DA-804D-B1E5-CEBE405BC988}"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4" qsCatId="simple" csTypeId="urn:microsoft.com/office/officeart/2005/8/colors/colorful5"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a:t>All remaining - Common Causes </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Direct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2D4B368E-15D9-DC42-948B-4A8522E37989}" type="pres">
      <dgm:prSet presAssocID="{53F2E9FD-83D4-6B49-AEB1-4733571C2CDE}" presName="diagram" presStyleCnt="0">
        <dgm:presLayoutVars>
          <dgm:chPref val="1"/>
          <dgm:dir/>
          <dgm:animOne val="branch"/>
          <dgm:animLvl val="lvl"/>
          <dgm:resizeHandles/>
        </dgm:presLayoutVars>
      </dgm:prSet>
      <dgm:spPr/>
    </dgm:pt>
    <dgm:pt modelId="{0A7C18BE-7B67-B54E-B9BB-656A210FAD8F}" type="pres">
      <dgm:prSet presAssocID="{E9A62D99-8189-D64A-91BE-D5CACB48CB07}" presName="root" presStyleCnt="0"/>
      <dgm:spPr/>
    </dgm:pt>
    <dgm:pt modelId="{FEDF601B-F89B-7F42-A38C-972D8B5E4185}" type="pres">
      <dgm:prSet presAssocID="{E9A62D99-8189-D64A-91BE-D5CACB48CB07}" presName="rootComposite" presStyleCnt="0"/>
      <dgm:spPr/>
    </dgm:pt>
    <dgm:pt modelId="{DE35AB43-A1DD-8144-85CB-15AA62CBA62E}" type="pres">
      <dgm:prSet presAssocID="{E9A62D99-8189-D64A-91BE-D5CACB48CB07}" presName="rootText" presStyleLbl="node1" presStyleIdx="0" presStyleCnt="3"/>
      <dgm:spPr/>
    </dgm:pt>
    <dgm:pt modelId="{1DFB6173-DAAB-3445-96CC-28C124B59E32}" type="pres">
      <dgm:prSet presAssocID="{E9A62D99-8189-D64A-91BE-D5CACB48CB07}" presName="rootConnector" presStyleLbl="node1" presStyleIdx="0" presStyleCnt="3"/>
      <dgm:spPr/>
    </dgm:pt>
    <dgm:pt modelId="{85396C1E-9570-7647-A0F3-0E5908B872D6}" type="pres">
      <dgm:prSet presAssocID="{E9A62D99-8189-D64A-91BE-D5CACB48CB07}" presName="childShape" presStyleCnt="0"/>
      <dgm:spPr/>
    </dgm:pt>
    <dgm:pt modelId="{A94B8E3A-96E8-7846-B48F-F28656E59128}" type="pres">
      <dgm:prSet presAssocID="{E6658A10-59E9-C44C-BC21-A00CB5091BFE}" presName="root" presStyleCnt="0"/>
      <dgm:spPr/>
    </dgm:pt>
    <dgm:pt modelId="{826F92B4-466E-874B-8BA7-DF8849705FBC}" type="pres">
      <dgm:prSet presAssocID="{E6658A10-59E9-C44C-BC21-A00CB5091BFE}" presName="rootComposite" presStyleCnt="0"/>
      <dgm:spPr/>
    </dgm:pt>
    <dgm:pt modelId="{CA24B939-E181-A646-8055-9287C3E5468B}" type="pres">
      <dgm:prSet presAssocID="{E6658A10-59E9-C44C-BC21-A00CB5091BFE}" presName="rootText" presStyleLbl="node1" presStyleIdx="1" presStyleCnt="3"/>
      <dgm:spPr/>
    </dgm:pt>
    <dgm:pt modelId="{182A110B-1D60-5046-9119-C588450507DC}" type="pres">
      <dgm:prSet presAssocID="{E6658A10-59E9-C44C-BC21-A00CB5091BFE}" presName="rootConnector" presStyleLbl="node1" presStyleIdx="1" presStyleCnt="3"/>
      <dgm:spPr/>
    </dgm:pt>
    <dgm:pt modelId="{FCB29BD7-3CEA-AD45-9E0F-67B98DB304E2}" type="pres">
      <dgm:prSet presAssocID="{E6658A10-59E9-C44C-BC21-A00CB5091BFE}" presName="childShape" presStyleCnt="0"/>
      <dgm:spPr/>
    </dgm:pt>
    <dgm:pt modelId="{120CBF28-4DC5-164B-AD3E-F14615C3A510}" type="pres">
      <dgm:prSet presAssocID="{5962828B-9727-604E-A941-7FFC669F0EF0}" presName="Name13" presStyleLbl="parChTrans1D2" presStyleIdx="0" presStyleCnt="3"/>
      <dgm:spPr/>
    </dgm:pt>
    <dgm:pt modelId="{A37FABB7-80F0-9D40-AAC8-06D0BD781CBB}" type="pres">
      <dgm:prSet presAssocID="{999F0B3E-8A78-1349-AD5B-71C21199149C}" presName="childText" presStyleLbl="bgAcc1" presStyleIdx="0" presStyleCnt="3">
        <dgm:presLayoutVars>
          <dgm:bulletEnabled val="1"/>
        </dgm:presLayoutVars>
      </dgm:prSet>
      <dgm:spPr/>
    </dgm:pt>
    <dgm:pt modelId="{00992B54-7D6C-2742-9B1C-D26BDD1D1FAE}" type="pres">
      <dgm:prSet presAssocID="{7E38450D-25AA-E94B-B382-0A9BCB3FE751}" presName="root" presStyleCnt="0"/>
      <dgm:spPr/>
    </dgm:pt>
    <dgm:pt modelId="{433FF018-97D3-4247-AB40-D0C6032C2E44}" type="pres">
      <dgm:prSet presAssocID="{7E38450D-25AA-E94B-B382-0A9BCB3FE751}" presName="rootComposite" presStyleCnt="0"/>
      <dgm:spPr/>
    </dgm:pt>
    <dgm:pt modelId="{D4681565-9517-0645-ABA2-CF9841792F60}" type="pres">
      <dgm:prSet presAssocID="{7E38450D-25AA-E94B-B382-0A9BCB3FE751}" presName="rootText" presStyleLbl="node1" presStyleIdx="2" presStyleCnt="3"/>
      <dgm:spPr/>
    </dgm:pt>
    <dgm:pt modelId="{5D1B3666-8BA6-134A-8E3D-7A3DF9B6E1DB}" type="pres">
      <dgm:prSet presAssocID="{7E38450D-25AA-E94B-B382-0A9BCB3FE751}" presName="rootConnector" presStyleLbl="node1" presStyleIdx="2" presStyleCnt="3"/>
      <dgm:spPr/>
    </dgm:pt>
    <dgm:pt modelId="{1A1B472B-3DEB-5D4B-B468-0308B1DA6A53}" type="pres">
      <dgm:prSet presAssocID="{7E38450D-25AA-E94B-B382-0A9BCB3FE751}" presName="childShape" presStyleCnt="0"/>
      <dgm:spPr/>
    </dgm:pt>
    <dgm:pt modelId="{D0584090-A245-B84D-8D04-3E5A3356EE9E}" type="pres">
      <dgm:prSet presAssocID="{CEA62BB8-3B5F-5549-9226-140051154A7F}" presName="Name13" presStyleLbl="parChTrans1D2" presStyleIdx="1" presStyleCnt="3"/>
      <dgm:spPr/>
    </dgm:pt>
    <dgm:pt modelId="{5CE4A6C1-D86C-2F4C-99F8-A1FB735E9098}" type="pres">
      <dgm:prSet presAssocID="{21C0F04C-85FF-CC4F-8D2D-A6C6B7D7CDA3}" presName="childText" presStyleLbl="bgAcc1" presStyleIdx="1" presStyleCnt="3">
        <dgm:presLayoutVars>
          <dgm:bulletEnabled val="1"/>
        </dgm:presLayoutVars>
      </dgm:prSet>
      <dgm:spPr/>
    </dgm:pt>
    <dgm:pt modelId="{DE576545-BC18-9D44-8B31-7538DC7C7E80}" type="pres">
      <dgm:prSet presAssocID="{2B1C431F-5BB8-794E-8778-03CBD24088EF}" presName="Name13" presStyleLbl="parChTrans1D2" presStyleIdx="2" presStyleCnt="3"/>
      <dgm:spPr/>
    </dgm:pt>
    <dgm:pt modelId="{76EE1D07-708D-1A4A-B78F-178D32157F6F}"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E455350D-F1B1-E24F-924F-771DB1A8C84F}" type="presOf" srcId="{7E38450D-25AA-E94B-B382-0A9BCB3FE751}" destId="{D4681565-9517-0645-ABA2-CF9841792F60}" srcOrd="0" destOrd="0" presId="urn:microsoft.com/office/officeart/2005/8/layout/hierarchy3"/>
    <dgm:cxn modelId="{33006212-41AC-6A40-A902-400FAA408F13}" srcId="{7E38450D-25AA-E94B-B382-0A9BCB3FE751}" destId="{21C0F04C-85FF-CC4F-8D2D-A6C6B7D7CDA3}" srcOrd="0" destOrd="0" parTransId="{CEA62BB8-3B5F-5549-9226-140051154A7F}" sibTransId="{4B10983C-E8AE-CD41-9896-9F5652695BF1}"/>
    <dgm:cxn modelId="{06965C1A-6B02-2743-8E1C-F43952410300}" srcId="{53F2E9FD-83D4-6B49-AEB1-4733571C2CDE}" destId="{E9A62D99-8189-D64A-91BE-D5CACB48CB07}" srcOrd="0" destOrd="0" parTransId="{C8CA03A2-16AB-EA48-A05B-93DA5DD28868}" sibTransId="{B3911305-4936-7248-A145-76660F39B1BA}"/>
    <dgm:cxn modelId="{79533720-8C6F-1C4C-A2EC-6D4810ECA185}" type="presOf" srcId="{53F2E9FD-83D4-6B49-AEB1-4733571C2CDE}" destId="{2D4B368E-15D9-DC42-948B-4A8522E37989}" srcOrd="0" destOrd="0" presId="urn:microsoft.com/office/officeart/2005/8/layout/hierarchy3"/>
    <dgm:cxn modelId="{51BF852A-F713-AA49-9C6A-C7605BD6D445}" type="presOf" srcId="{2B1C431F-5BB8-794E-8778-03CBD24088EF}" destId="{DE576545-BC18-9D44-8B31-7538DC7C7E80}" srcOrd="0" destOrd="0" presId="urn:microsoft.com/office/officeart/2005/8/layout/hierarchy3"/>
    <dgm:cxn modelId="{A4625B3B-CD1A-8547-9EAB-B2106369F942}" type="presOf" srcId="{E9A62D99-8189-D64A-91BE-D5CACB48CB07}" destId="{1DFB6173-DAAB-3445-96CC-28C124B59E32}" srcOrd="1" destOrd="0" presId="urn:microsoft.com/office/officeart/2005/8/layout/hierarchy3"/>
    <dgm:cxn modelId="{D6AB1A4F-47D8-694C-A93D-77E5CFBDCA24}" type="presOf" srcId="{21C0F04C-85FF-CC4F-8D2D-A6C6B7D7CDA3}" destId="{5CE4A6C1-D86C-2F4C-99F8-A1FB735E9098}" srcOrd="0" destOrd="0" presId="urn:microsoft.com/office/officeart/2005/8/layout/hierarchy3"/>
    <dgm:cxn modelId="{6BA9D862-98FB-1044-AA13-8E75EB0E2F8C}" type="presOf" srcId="{999F0B3E-8A78-1349-AD5B-71C21199149C}" destId="{A37FABB7-80F0-9D40-AAC8-06D0BD781CBB}" srcOrd="0" destOrd="0" presId="urn:microsoft.com/office/officeart/2005/8/layout/hierarchy3"/>
    <dgm:cxn modelId="{504C478F-D244-6A46-9CD7-9E6FF210D1E1}" type="presOf" srcId="{E6658A10-59E9-C44C-BC21-A00CB5091BFE}" destId="{CA24B939-E181-A646-8055-9287C3E5468B}" srcOrd="0" destOrd="0" presId="urn:microsoft.com/office/officeart/2005/8/layout/hierarchy3"/>
    <dgm:cxn modelId="{05375799-3847-FE44-9668-B2105B63FCE3}" type="presOf" srcId="{CEA62BB8-3B5F-5549-9226-140051154A7F}" destId="{D0584090-A245-B84D-8D04-3E5A3356EE9E}"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D4BAC9BC-33DA-8746-BF04-390500C314F9}" type="presOf" srcId="{E9A62D99-8189-D64A-91BE-D5CACB48CB07}" destId="{DE35AB43-A1DD-8144-85CB-15AA62CBA62E}" srcOrd="0" destOrd="0" presId="urn:microsoft.com/office/officeart/2005/8/layout/hierarchy3"/>
    <dgm:cxn modelId="{9ADF2BD1-B65F-474C-A40B-4DFC09C33E35}" type="presOf" srcId="{5962828B-9727-604E-A941-7FFC669F0EF0}" destId="{120CBF28-4DC5-164B-AD3E-F14615C3A510}" srcOrd="0" destOrd="0" presId="urn:microsoft.com/office/officeart/2005/8/layout/hierarchy3"/>
    <dgm:cxn modelId="{5270EFDB-F59D-9F45-A1A1-1CCC177F7ACF}" type="presOf" srcId="{E6658A10-59E9-C44C-BC21-A00CB5091BFE}" destId="{182A110B-1D60-5046-9119-C588450507DC}" srcOrd="1"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E4DB56F6-269D-174C-8E30-4B7FFDF5BA33}" type="presOf" srcId="{7E38450D-25AA-E94B-B382-0A9BCB3FE751}" destId="{5D1B3666-8BA6-134A-8E3D-7A3DF9B6E1DB}" srcOrd="1" destOrd="0" presId="urn:microsoft.com/office/officeart/2005/8/layout/hierarchy3"/>
    <dgm:cxn modelId="{812647F8-FF8E-AA4F-A96D-2694E9FD8939}" srcId="{53F2E9FD-83D4-6B49-AEB1-4733571C2CDE}" destId="{7E38450D-25AA-E94B-B382-0A9BCB3FE751}" srcOrd="2" destOrd="0" parTransId="{BDF5FBEA-F989-1944-BE8A-60AD3000EFFC}" sibTransId="{ADA5DA1E-F96A-7E4B-B878-834A8C6B67AA}"/>
    <dgm:cxn modelId="{064106F9-8EF3-F544-AD72-447C10ED741A}" type="presOf" srcId="{AB72CAC7-F664-4E42-A701-54FFFEF7B4DC}" destId="{76EE1D07-708D-1A4A-B78F-178D32157F6F}" srcOrd="0" destOrd="0" presId="urn:microsoft.com/office/officeart/2005/8/layout/hierarchy3"/>
    <dgm:cxn modelId="{CF621C8D-1AB1-D444-B023-499A33BF9A1D}" type="presParOf" srcId="{2D4B368E-15D9-DC42-948B-4A8522E37989}" destId="{0A7C18BE-7B67-B54E-B9BB-656A210FAD8F}" srcOrd="0" destOrd="0" presId="urn:microsoft.com/office/officeart/2005/8/layout/hierarchy3"/>
    <dgm:cxn modelId="{3FE541FD-7022-E04B-80C9-7E0AC435F43A}" type="presParOf" srcId="{0A7C18BE-7B67-B54E-B9BB-656A210FAD8F}" destId="{FEDF601B-F89B-7F42-A38C-972D8B5E4185}" srcOrd="0" destOrd="0" presId="urn:microsoft.com/office/officeart/2005/8/layout/hierarchy3"/>
    <dgm:cxn modelId="{4E549C65-EEDB-4B4E-BA94-3186E50B4F45}" type="presParOf" srcId="{FEDF601B-F89B-7F42-A38C-972D8B5E4185}" destId="{DE35AB43-A1DD-8144-85CB-15AA62CBA62E}" srcOrd="0" destOrd="0" presId="urn:microsoft.com/office/officeart/2005/8/layout/hierarchy3"/>
    <dgm:cxn modelId="{D6B13C64-166E-AF49-AE72-4F437AF990FC}" type="presParOf" srcId="{FEDF601B-F89B-7F42-A38C-972D8B5E4185}" destId="{1DFB6173-DAAB-3445-96CC-28C124B59E32}" srcOrd="1" destOrd="0" presId="urn:microsoft.com/office/officeart/2005/8/layout/hierarchy3"/>
    <dgm:cxn modelId="{FEEFE9B1-104C-9E43-978C-76E316DCA0DA}" type="presParOf" srcId="{0A7C18BE-7B67-B54E-B9BB-656A210FAD8F}" destId="{85396C1E-9570-7647-A0F3-0E5908B872D6}" srcOrd="1" destOrd="0" presId="urn:microsoft.com/office/officeart/2005/8/layout/hierarchy3"/>
    <dgm:cxn modelId="{BB88884E-03B0-1F4F-8221-F8E04FBD3307}" type="presParOf" srcId="{2D4B368E-15D9-DC42-948B-4A8522E37989}" destId="{A94B8E3A-96E8-7846-B48F-F28656E59128}" srcOrd="1" destOrd="0" presId="urn:microsoft.com/office/officeart/2005/8/layout/hierarchy3"/>
    <dgm:cxn modelId="{84C750EE-C9B9-434F-B770-1D620983C4E4}" type="presParOf" srcId="{A94B8E3A-96E8-7846-B48F-F28656E59128}" destId="{826F92B4-466E-874B-8BA7-DF8849705FBC}" srcOrd="0" destOrd="0" presId="urn:microsoft.com/office/officeart/2005/8/layout/hierarchy3"/>
    <dgm:cxn modelId="{993FE2E3-862E-9642-945B-548A1AC849F9}" type="presParOf" srcId="{826F92B4-466E-874B-8BA7-DF8849705FBC}" destId="{CA24B939-E181-A646-8055-9287C3E5468B}" srcOrd="0" destOrd="0" presId="urn:microsoft.com/office/officeart/2005/8/layout/hierarchy3"/>
    <dgm:cxn modelId="{8A3F1163-3D97-1D43-86D8-77F06DC9E902}" type="presParOf" srcId="{826F92B4-466E-874B-8BA7-DF8849705FBC}" destId="{182A110B-1D60-5046-9119-C588450507DC}" srcOrd="1" destOrd="0" presId="urn:microsoft.com/office/officeart/2005/8/layout/hierarchy3"/>
    <dgm:cxn modelId="{7AB04478-CA93-C445-A357-90DA68DBDE61}" type="presParOf" srcId="{A94B8E3A-96E8-7846-B48F-F28656E59128}" destId="{FCB29BD7-3CEA-AD45-9E0F-67B98DB304E2}" srcOrd="1" destOrd="0" presId="urn:microsoft.com/office/officeart/2005/8/layout/hierarchy3"/>
    <dgm:cxn modelId="{DCCBDA0A-1EE2-6746-8592-5F034BA9CF7B}" type="presParOf" srcId="{FCB29BD7-3CEA-AD45-9E0F-67B98DB304E2}" destId="{120CBF28-4DC5-164B-AD3E-F14615C3A510}" srcOrd="0" destOrd="0" presId="urn:microsoft.com/office/officeart/2005/8/layout/hierarchy3"/>
    <dgm:cxn modelId="{96935730-4D13-7B40-A292-8D758A16FEC1}" type="presParOf" srcId="{FCB29BD7-3CEA-AD45-9E0F-67B98DB304E2}" destId="{A37FABB7-80F0-9D40-AAC8-06D0BD781CBB}" srcOrd="1" destOrd="0" presId="urn:microsoft.com/office/officeart/2005/8/layout/hierarchy3"/>
    <dgm:cxn modelId="{564BEEF9-BD94-FE44-8A15-510568BADC2F}" type="presParOf" srcId="{2D4B368E-15D9-DC42-948B-4A8522E37989}" destId="{00992B54-7D6C-2742-9B1C-D26BDD1D1FAE}" srcOrd="2" destOrd="0" presId="urn:microsoft.com/office/officeart/2005/8/layout/hierarchy3"/>
    <dgm:cxn modelId="{2A9E0B87-9DD5-C342-BD03-125B659F55B7}" type="presParOf" srcId="{00992B54-7D6C-2742-9B1C-D26BDD1D1FAE}" destId="{433FF018-97D3-4247-AB40-D0C6032C2E44}" srcOrd="0" destOrd="0" presId="urn:microsoft.com/office/officeart/2005/8/layout/hierarchy3"/>
    <dgm:cxn modelId="{9DD5E54A-7297-2746-B147-471A52BFDD6B}" type="presParOf" srcId="{433FF018-97D3-4247-AB40-D0C6032C2E44}" destId="{D4681565-9517-0645-ABA2-CF9841792F60}" srcOrd="0" destOrd="0" presId="urn:microsoft.com/office/officeart/2005/8/layout/hierarchy3"/>
    <dgm:cxn modelId="{6EEC2B72-469E-734D-8EF1-8D97B34B46A6}" type="presParOf" srcId="{433FF018-97D3-4247-AB40-D0C6032C2E44}" destId="{5D1B3666-8BA6-134A-8E3D-7A3DF9B6E1DB}" srcOrd="1" destOrd="0" presId="urn:microsoft.com/office/officeart/2005/8/layout/hierarchy3"/>
    <dgm:cxn modelId="{34BC1762-6192-574B-8A29-864A485E9710}" type="presParOf" srcId="{00992B54-7D6C-2742-9B1C-D26BDD1D1FAE}" destId="{1A1B472B-3DEB-5D4B-B468-0308B1DA6A53}" srcOrd="1" destOrd="0" presId="urn:microsoft.com/office/officeart/2005/8/layout/hierarchy3"/>
    <dgm:cxn modelId="{B79B49B1-17D3-EC40-98A1-7CA00695A160}" type="presParOf" srcId="{1A1B472B-3DEB-5D4B-B468-0308B1DA6A53}" destId="{D0584090-A245-B84D-8D04-3E5A3356EE9E}" srcOrd="0" destOrd="0" presId="urn:microsoft.com/office/officeart/2005/8/layout/hierarchy3"/>
    <dgm:cxn modelId="{A3BF8193-AFEC-C245-BC5B-6C2187E12C54}" type="presParOf" srcId="{1A1B472B-3DEB-5D4B-B468-0308B1DA6A53}" destId="{5CE4A6C1-D86C-2F4C-99F8-A1FB735E9098}" srcOrd="1" destOrd="0" presId="urn:microsoft.com/office/officeart/2005/8/layout/hierarchy3"/>
    <dgm:cxn modelId="{D5577A2D-8242-6344-A5F7-1F343BE976C4}" type="presParOf" srcId="{1A1B472B-3DEB-5D4B-B468-0308B1DA6A53}" destId="{DE576545-BC18-9D44-8B31-7538DC7C7E80}" srcOrd="2" destOrd="0" presId="urn:microsoft.com/office/officeart/2005/8/layout/hierarchy3"/>
    <dgm:cxn modelId="{B5A6DE2B-03F2-8B49-AF6C-3D5A0F958733}" type="presParOf" srcId="{1A1B472B-3DEB-5D4B-B468-0308B1DA6A53}" destId="{76EE1D07-708D-1A4A-B78F-178D32157F6F}"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F2E9FD-83D4-6B49-AEB1-4733571C2CDE}" type="doc">
      <dgm:prSet loTypeId="urn:microsoft.com/office/officeart/2005/8/layout/hierarchy3" loCatId="hierarchy" qsTypeId="urn:microsoft.com/office/officeart/2005/8/quickstyle/simple1" qsCatId="simple" csTypeId="urn:microsoft.com/office/officeart/2005/8/colors/colorful1" csCatId="colorful" phldr="1"/>
      <dgm:spPr/>
    </dgm:pt>
    <dgm:pt modelId="{E9A62D99-8189-D64A-91BE-D5CACB48CB07}">
      <dgm:prSet phldrT="[Text]"/>
      <dgm:spPr/>
      <dgm:t>
        <a:bodyPr/>
        <a:lstStyle/>
        <a:p>
          <a:r>
            <a:rPr lang="en-GB" dirty="0" err="1"/>
            <a:t>DataType</a:t>
          </a:r>
          <a:endParaRPr lang="en-GB" dirty="0"/>
        </a:p>
      </dgm:t>
    </dgm:pt>
    <dgm:pt modelId="{C8CA03A2-16AB-EA48-A05B-93DA5DD28868}" type="parTrans" cxnId="{06965C1A-6B02-2743-8E1C-F43952410300}">
      <dgm:prSet/>
      <dgm:spPr/>
      <dgm:t>
        <a:bodyPr/>
        <a:lstStyle/>
        <a:p>
          <a:endParaRPr lang="en-GB"/>
        </a:p>
      </dgm:t>
    </dgm:pt>
    <dgm:pt modelId="{B3911305-4936-7248-A145-76660F39B1BA}" type="sibTrans" cxnId="{06965C1A-6B02-2743-8E1C-F43952410300}">
      <dgm:prSet/>
      <dgm:spPr/>
      <dgm:t>
        <a:bodyPr/>
        <a:lstStyle/>
        <a:p>
          <a:endParaRPr lang="en-GB"/>
        </a:p>
      </dgm:t>
    </dgm:pt>
    <dgm:pt modelId="{E6658A10-59E9-C44C-BC21-A00CB5091BFE}">
      <dgm:prSet phldrT="[Text]"/>
      <dgm:spPr/>
      <dgm:t>
        <a:bodyPr/>
        <a:lstStyle/>
        <a:p>
          <a:r>
            <a:rPr lang="en-GB" dirty="0"/>
            <a:t>Sample Size</a:t>
          </a:r>
        </a:p>
      </dgm:t>
    </dgm:pt>
    <dgm:pt modelId="{C5C7C37A-5D8F-B24F-BFA2-5B098F7A8B67}" type="parTrans" cxnId="{7FD8E5EB-6A72-CF44-A5CA-B39A4FB43A66}">
      <dgm:prSet/>
      <dgm:spPr/>
      <dgm:t>
        <a:bodyPr/>
        <a:lstStyle/>
        <a:p>
          <a:endParaRPr lang="en-GB"/>
        </a:p>
      </dgm:t>
    </dgm:pt>
    <dgm:pt modelId="{24FAB23D-C3BA-EF45-8420-69AAB01F0FBB}" type="sibTrans" cxnId="{7FD8E5EB-6A72-CF44-A5CA-B39A4FB43A66}">
      <dgm:prSet/>
      <dgm:spPr/>
      <dgm:t>
        <a:bodyPr/>
        <a:lstStyle/>
        <a:p>
          <a:endParaRPr lang="en-GB"/>
        </a:p>
      </dgm:t>
    </dgm:pt>
    <dgm:pt modelId="{7E38450D-25AA-E94B-B382-0A9BCB3FE751}">
      <dgm:prSet phldrT="[Text]"/>
      <dgm:spPr/>
      <dgm:t>
        <a:bodyPr/>
        <a:lstStyle/>
        <a:p>
          <a:r>
            <a:rPr lang="en-GB" dirty="0"/>
            <a:t>Iteration (100)</a:t>
          </a:r>
        </a:p>
      </dgm:t>
    </dgm:pt>
    <dgm:pt modelId="{BDF5FBEA-F989-1944-BE8A-60AD3000EFFC}" type="parTrans" cxnId="{812647F8-FF8E-AA4F-A96D-2694E9FD8939}">
      <dgm:prSet/>
      <dgm:spPr/>
      <dgm:t>
        <a:bodyPr/>
        <a:lstStyle/>
        <a:p>
          <a:endParaRPr lang="en-GB"/>
        </a:p>
      </dgm:t>
    </dgm:pt>
    <dgm:pt modelId="{ADA5DA1E-F96A-7E4B-B878-834A8C6B67AA}" type="sibTrans" cxnId="{812647F8-FF8E-AA4F-A96D-2694E9FD8939}">
      <dgm:prSet/>
      <dgm:spPr/>
      <dgm:t>
        <a:bodyPr/>
        <a:lstStyle/>
        <a:p>
          <a:endParaRPr lang="en-GB"/>
        </a:p>
      </dgm:t>
    </dgm:pt>
    <dgm:pt modelId="{21C0F04C-85FF-CC4F-8D2D-A6C6B7D7CDA3}">
      <dgm:prSet/>
      <dgm:spPr/>
      <dgm:t>
        <a:bodyPr/>
        <a:lstStyle/>
        <a:p>
          <a:r>
            <a:rPr lang="en-GB" dirty="0"/>
            <a:t>All remaining - Common Causes </a:t>
          </a:r>
        </a:p>
      </dgm:t>
    </dgm:pt>
    <dgm:pt modelId="{CEA62BB8-3B5F-5549-9226-140051154A7F}" type="parTrans" cxnId="{33006212-41AC-6A40-A902-400FAA408F13}">
      <dgm:prSet/>
      <dgm:spPr/>
      <dgm:t>
        <a:bodyPr/>
        <a:lstStyle/>
        <a:p>
          <a:endParaRPr lang="en-GB"/>
        </a:p>
      </dgm:t>
    </dgm:pt>
    <dgm:pt modelId="{4B10983C-E8AE-CD41-9896-9F5652695BF1}" type="sibTrans" cxnId="{33006212-41AC-6A40-A902-400FAA408F13}">
      <dgm:prSet/>
      <dgm:spPr/>
      <dgm:t>
        <a:bodyPr/>
        <a:lstStyle/>
        <a:p>
          <a:endParaRPr lang="en-GB"/>
        </a:p>
      </dgm:t>
    </dgm:pt>
    <dgm:pt modelId="{AB72CAC7-F664-4E42-A701-54FFFEF7B4DC}">
      <dgm:prSet/>
      <dgm:spPr/>
      <dgm:t>
        <a:bodyPr/>
        <a:lstStyle/>
        <a:p>
          <a:r>
            <a:rPr lang="en-GB" dirty="0"/>
            <a:t>Using Direct Effect to calculate the MAPE, RMSE</a:t>
          </a:r>
        </a:p>
      </dgm:t>
    </dgm:pt>
    <dgm:pt modelId="{2B1C431F-5BB8-794E-8778-03CBD24088EF}" type="parTrans" cxnId="{A2B62AA2-C50C-694F-A60A-0F443F1865F1}">
      <dgm:prSet/>
      <dgm:spPr/>
      <dgm:t>
        <a:bodyPr/>
        <a:lstStyle/>
        <a:p>
          <a:endParaRPr lang="en-GB"/>
        </a:p>
      </dgm:t>
    </dgm:pt>
    <dgm:pt modelId="{DBE311B8-51AD-0F45-AC9F-D331A984DF32}" type="sibTrans" cxnId="{A2B62AA2-C50C-694F-A60A-0F443F1865F1}">
      <dgm:prSet/>
      <dgm:spPr/>
      <dgm:t>
        <a:bodyPr/>
        <a:lstStyle/>
        <a:p>
          <a:endParaRPr lang="en-GB"/>
        </a:p>
      </dgm:t>
    </dgm:pt>
    <dgm:pt modelId="{999F0B3E-8A78-1349-AD5B-71C21199149C}">
      <dgm:prSet/>
      <dgm:spPr/>
      <dgm:t>
        <a:bodyPr/>
        <a:lstStyle/>
        <a:p>
          <a:r>
            <a:rPr lang="en-GB" dirty="0"/>
            <a:t>50, 100, 1000 </a:t>
          </a:r>
        </a:p>
      </dgm:t>
    </dgm:pt>
    <dgm:pt modelId="{5962828B-9727-604E-A941-7FFC669F0EF0}" type="parTrans" cxnId="{6AE8C902-C7D1-F542-B231-DD0A3669305D}">
      <dgm:prSet/>
      <dgm:spPr/>
      <dgm:t>
        <a:bodyPr/>
        <a:lstStyle/>
        <a:p>
          <a:endParaRPr lang="en-GB"/>
        </a:p>
      </dgm:t>
    </dgm:pt>
    <dgm:pt modelId="{618DB695-D884-1345-85E3-0A7AFF07BE41}" type="sibTrans" cxnId="{6AE8C902-C7D1-F542-B231-DD0A3669305D}">
      <dgm:prSet/>
      <dgm:spPr/>
      <dgm:t>
        <a:bodyPr/>
        <a:lstStyle/>
        <a:p>
          <a:endParaRPr lang="en-GB"/>
        </a:p>
      </dgm:t>
    </dgm:pt>
    <dgm:pt modelId="{B0479D11-5BD7-774D-95B5-8ACFFB5C7CB5}" type="pres">
      <dgm:prSet presAssocID="{53F2E9FD-83D4-6B49-AEB1-4733571C2CDE}" presName="diagram" presStyleCnt="0">
        <dgm:presLayoutVars>
          <dgm:chPref val="1"/>
          <dgm:dir/>
          <dgm:animOne val="branch"/>
          <dgm:animLvl val="lvl"/>
          <dgm:resizeHandles/>
        </dgm:presLayoutVars>
      </dgm:prSet>
      <dgm:spPr/>
    </dgm:pt>
    <dgm:pt modelId="{3DB90E18-1E7E-2F49-AB28-311E48B1DFFA}" type="pres">
      <dgm:prSet presAssocID="{E9A62D99-8189-D64A-91BE-D5CACB48CB07}" presName="root" presStyleCnt="0"/>
      <dgm:spPr/>
    </dgm:pt>
    <dgm:pt modelId="{D55EBC2A-BEF0-354B-B499-2134F1CE2698}" type="pres">
      <dgm:prSet presAssocID="{E9A62D99-8189-D64A-91BE-D5CACB48CB07}" presName="rootComposite" presStyleCnt="0"/>
      <dgm:spPr/>
    </dgm:pt>
    <dgm:pt modelId="{FB07D262-BCB5-9645-B3A4-3F6195C8FE6B}" type="pres">
      <dgm:prSet presAssocID="{E9A62D99-8189-D64A-91BE-D5CACB48CB07}" presName="rootText" presStyleLbl="node1" presStyleIdx="0" presStyleCnt="3"/>
      <dgm:spPr/>
    </dgm:pt>
    <dgm:pt modelId="{E0E6B0ED-AC71-0E4A-A7F6-CF42239F63C6}" type="pres">
      <dgm:prSet presAssocID="{E9A62D99-8189-D64A-91BE-D5CACB48CB07}" presName="rootConnector" presStyleLbl="node1" presStyleIdx="0" presStyleCnt="3"/>
      <dgm:spPr/>
    </dgm:pt>
    <dgm:pt modelId="{1431EB72-C9A2-F842-90DD-8119938DE094}" type="pres">
      <dgm:prSet presAssocID="{E9A62D99-8189-D64A-91BE-D5CACB48CB07}" presName="childShape" presStyleCnt="0"/>
      <dgm:spPr/>
    </dgm:pt>
    <dgm:pt modelId="{EBF242B9-F07F-FD43-9BE0-B0B1596028E5}" type="pres">
      <dgm:prSet presAssocID="{E6658A10-59E9-C44C-BC21-A00CB5091BFE}" presName="root" presStyleCnt="0"/>
      <dgm:spPr/>
    </dgm:pt>
    <dgm:pt modelId="{A47B504C-6DEC-D547-B1DF-0A30E15B2941}" type="pres">
      <dgm:prSet presAssocID="{E6658A10-59E9-C44C-BC21-A00CB5091BFE}" presName="rootComposite" presStyleCnt="0"/>
      <dgm:spPr/>
    </dgm:pt>
    <dgm:pt modelId="{EAA8FA79-4D58-5248-96FF-D38E96B15B96}" type="pres">
      <dgm:prSet presAssocID="{E6658A10-59E9-C44C-BC21-A00CB5091BFE}" presName="rootText" presStyleLbl="node1" presStyleIdx="1" presStyleCnt="3"/>
      <dgm:spPr/>
    </dgm:pt>
    <dgm:pt modelId="{AE37F707-DB9C-394A-99ED-315B89CDB304}" type="pres">
      <dgm:prSet presAssocID="{E6658A10-59E9-C44C-BC21-A00CB5091BFE}" presName="rootConnector" presStyleLbl="node1" presStyleIdx="1" presStyleCnt="3"/>
      <dgm:spPr/>
    </dgm:pt>
    <dgm:pt modelId="{2BC6DFB6-1291-E74C-AEAC-7E58A632179A}" type="pres">
      <dgm:prSet presAssocID="{E6658A10-59E9-C44C-BC21-A00CB5091BFE}" presName="childShape" presStyleCnt="0"/>
      <dgm:spPr/>
    </dgm:pt>
    <dgm:pt modelId="{79D4F1E7-806D-4845-839E-025BA1886B0F}" type="pres">
      <dgm:prSet presAssocID="{5962828B-9727-604E-A941-7FFC669F0EF0}" presName="Name13" presStyleLbl="parChTrans1D2" presStyleIdx="0" presStyleCnt="3"/>
      <dgm:spPr/>
    </dgm:pt>
    <dgm:pt modelId="{2C6E7DAB-9FFD-994B-A2E8-5E7121CA4072}" type="pres">
      <dgm:prSet presAssocID="{999F0B3E-8A78-1349-AD5B-71C21199149C}" presName="childText" presStyleLbl="bgAcc1" presStyleIdx="0" presStyleCnt="3">
        <dgm:presLayoutVars>
          <dgm:bulletEnabled val="1"/>
        </dgm:presLayoutVars>
      </dgm:prSet>
      <dgm:spPr/>
    </dgm:pt>
    <dgm:pt modelId="{02C0D591-CCFE-C641-9C18-488315061696}" type="pres">
      <dgm:prSet presAssocID="{7E38450D-25AA-E94B-B382-0A9BCB3FE751}" presName="root" presStyleCnt="0"/>
      <dgm:spPr/>
    </dgm:pt>
    <dgm:pt modelId="{B2152D21-E157-E040-8144-FFEA798180AE}" type="pres">
      <dgm:prSet presAssocID="{7E38450D-25AA-E94B-B382-0A9BCB3FE751}" presName="rootComposite" presStyleCnt="0"/>
      <dgm:spPr/>
    </dgm:pt>
    <dgm:pt modelId="{A987B869-71DA-7E47-B3D4-CDD08154220A}" type="pres">
      <dgm:prSet presAssocID="{7E38450D-25AA-E94B-B382-0A9BCB3FE751}" presName="rootText" presStyleLbl="node1" presStyleIdx="2" presStyleCnt="3"/>
      <dgm:spPr/>
    </dgm:pt>
    <dgm:pt modelId="{DAB13694-1EAF-3340-8D34-B2A952AEF032}" type="pres">
      <dgm:prSet presAssocID="{7E38450D-25AA-E94B-B382-0A9BCB3FE751}" presName="rootConnector" presStyleLbl="node1" presStyleIdx="2" presStyleCnt="3"/>
      <dgm:spPr/>
    </dgm:pt>
    <dgm:pt modelId="{3D0C7A94-1072-3C43-809A-455D10FDB897}" type="pres">
      <dgm:prSet presAssocID="{7E38450D-25AA-E94B-B382-0A9BCB3FE751}" presName="childShape" presStyleCnt="0"/>
      <dgm:spPr/>
    </dgm:pt>
    <dgm:pt modelId="{092090BF-618C-9B4A-B305-4161D61E384C}" type="pres">
      <dgm:prSet presAssocID="{CEA62BB8-3B5F-5549-9226-140051154A7F}" presName="Name13" presStyleLbl="parChTrans1D2" presStyleIdx="1" presStyleCnt="3"/>
      <dgm:spPr/>
    </dgm:pt>
    <dgm:pt modelId="{B5006F10-8559-2E43-AFAE-FABFAC500EC1}" type="pres">
      <dgm:prSet presAssocID="{21C0F04C-85FF-CC4F-8D2D-A6C6B7D7CDA3}" presName="childText" presStyleLbl="bgAcc1" presStyleIdx="1" presStyleCnt="3">
        <dgm:presLayoutVars>
          <dgm:bulletEnabled val="1"/>
        </dgm:presLayoutVars>
      </dgm:prSet>
      <dgm:spPr/>
    </dgm:pt>
    <dgm:pt modelId="{26DF6F43-88D9-DE47-B829-C51E60257CFA}" type="pres">
      <dgm:prSet presAssocID="{2B1C431F-5BB8-794E-8778-03CBD24088EF}" presName="Name13" presStyleLbl="parChTrans1D2" presStyleIdx="2" presStyleCnt="3"/>
      <dgm:spPr/>
    </dgm:pt>
    <dgm:pt modelId="{C363E1FA-EED9-FA43-972E-2610A50C249C}" type="pres">
      <dgm:prSet presAssocID="{AB72CAC7-F664-4E42-A701-54FFFEF7B4DC}" presName="childText" presStyleLbl="bgAcc1" presStyleIdx="2" presStyleCnt="3">
        <dgm:presLayoutVars>
          <dgm:bulletEnabled val="1"/>
        </dgm:presLayoutVars>
      </dgm:prSet>
      <dgm:spPr/>
    </dgm:pt>
  </dgm:ptLst>
  <dgm:cxnLst>
    <dgm:cxn modelId="{6AE8C902-C7D1-F542-B231-DD0A3669305D}" srcId="{E6658A10-59E9-C44C-BC21-A00CB5091BFE}" destId="{999F0B3E-8A78-1349-AD5B-71C21199149C}" srcOrd="0" destOrd="0" parTransId="{5962828B-9727-604E-A941-7FFC669F0EF0}" sibTransId="{618DB695-D884-1345-85E3-0A7AFF07BE41}"/>
    <dgm:cxn modelId="{33006212-41AC-6A40-A902-400FAA408F13}" srcId="{7E38450D-25AA-E94B-B382-0A9BCB3FE751}" destId="{21C0F04C-85FF-CC4F-8D2D-A6C6B7D7CDA3}" srcOrd="0" destOrd="0" parTransId="{CEA62BB8-3B5F-5549-9226-140051154A7F}" sibTransId="{4B10983C-E8AE-CD41-9896-9F5652695BF1}"/>
    <dgm:cxn modelId="{06965C1A-6B02-2743-8E1C-F43952410300}" srcId="{53F2E9FD-83D4-6B49-AEB1-4733571C2CDE}" destId="{E9A62D99-8189-D64A-91BE-D5CACB48CB07}" srcOrd="0" destOrd="0" parTransId="{C8CA03A2-16AB-EA48-A05B-93DA5DD28868}" sibTransId="{B3911305-4936-7248-A145-76660F39B1BA}"/>
    <dgm:cxn modelId="{F451601F-9EDD-3E44-B1A7-9F72648C820B}" type="presOf" srcId="{7E38450D-25AA-E94B-B382-0A9BCB3FE751}" destId="{DAB13694-1EAF-3340-8D34-B2A952AEF032}" srcOrd="1" destOrd="0" presId="urn:microsoft.com/office/officeart/2005/8/layout/hierarchy3"/>
    <dgm:cxn modelId="{7FFB7840-BCA3-7F40-92E4-87DE9CFAF4D8}" type="presOf" srcId="{E6658A10-59E9-C44C-BC21-A00CB5091BFE}" destId="{EAA8FA79-4D58-5248-96FF-D38E96B15B96}" srcOrd="0" destOrd="0" presId="urn:microsoft.com/office/officeart/2005/8/layout/hierarchy3"/>
    <dgm:cxn modelId="{10C42851-51DA-EC4A-AAC7-F27505B10A89}" type="presOf" srcId="{E9A62D99-8189-D64A-91BE-D5CACB48CB07}" destId="{E0E6B0ED-AC71-0E4A-A7F6-CF42239F63C6}" srcOrd="1" destOrd="0" presId="urn:microsoft.com/office/officeart/2005/8/layout/hierarchy3"/>
    <dgm:cxn modelId="{8EFEDA7A-65A9-1A4C-91CE-E2773AC95456}" type="presOf" srcId="{21C0F04C-85FF-CC4F-8D2D-A6C6B7D7CDA3}" destId="{B5006F10-8559-2E43-AFAE-FABFAC500EC1}" srcOrd="0" destOrd="0" presId="urn:microsoft.com/office/officeart/2005/8/layout/hierarchy3"/>
    <dgm:cxn modelId="{0C053090-C060-7A47-9C52-B772FE8FFD9B}" type="presOf" srcId="{AB72CAC7-F664-4E42-A701-54FFFEF7B4DC}" destId="{C363E1FA-EED9-FA43-972E-2610A50C249C}" srcOrd="0" destOrd="0" presId="urn:microsoft.com/office/officeart/2005/8/layout/hierarchy3"/>
    <dgm:cxn modelId="{EB4EF199-6D36-264D-B192-9093FBEAA4A0}" type="presOf" srcId="{53F2E9FD-83D4-6B49-AEB1-4733571C2CDE}" destId="{B0479D11-5BD7-774D-95B5-8ACFFB5C7CB5}" srcOrd="0" destOrd="0" presId="urn:microsoft.com/office/officeart/2005/8/layout/hierarchy3"/>
    <dgm:cxn modelId="{A2B62AA2-C50C-694F-A60A-0F443F1865F1}" srcId="{7E38450D-25AA-E94B-B382-0A9BCB3FE751}" destId="{AB72CAC7-F664-4E42-A701-54FFFEF7B4DC}" srcOrd="1" destOrd="0" parTransId="{2B1C431F-5BB8-794E-8778-03CBD24088EF}" sibTransId="{DBE311B8-51AD-0F45-AC9F-D331A984DF32}"/>
    <dgm:cxn modelId="{DB97E9A6-BC5C-C840-8B5D-2F1A82EA81CA}" type="presOf" srcId="{CEA62BB8-3B5F-5549-9226-140051154A7F}" destId="{092090BF-618C-9B4A-B305-4161D61E384C}" srcOrd="0" destOrd="0" presId="urn:microsoft.com/office/officeart/2005/8/layout/hierarchy3"/>
    <dgm:cxn modelId="{6B9C4DA7-D7CD-AD40-B10B-78A59452E2B5}" type="presOf" srcId="{5962828B-9727-604E-A941-7FFC669F0EF0}" destId="{79D4F1E7-806D-4845-839E-025BA1886B0F}" srcOrd="0" destOrd="0" presId="urn:microsoft.com/office/officeart/2005/8/layout/hierarchy3"/>
    <dgm:cxn modelId="{7CF1B8A8-8FD7-4F4D-9FD9-0D27A82DD759}" type="presOf" srcId="{7E38450D-25AA-E94B-B382-0A9BCB3FE751}" destId="{A987B869-71DA-7E47-B3D4-CDD08154220A}" srcOrd="0" destOrd="0" presId="urn:microsoft.com/office/officeart/2005/8/layout/hierarchy3"/>
    <dgm:cxn modelId="{041E2AAD-631A-8F4F-9168-643EC8E0842B}" type="presOf" srcId="{E6658A10-59E9-C44C-BC21-A00CB5091BFE}" destId="{AE37F707-DB9C-394A-99ED-315B89CDB304}" srcOrd="1" destOrd="0" presId="urn:microsoft.com/office/officeart/2005/8/layout/hierarchy3"/>
    <dgm:cxn modelId="{6F4194C5-AAC8-D047-88DB-14C1CFBDDB0E}" type="presOf" srcId="{2B1C431F-5BB8-794E-8778-03CBD24088EF}" destId="{26DF6F43-88D9-DE47-B829-C51E60257CFA}" srcOrd="0" destOrd="0" presId="urn:microsoft.com/office/officeart/2005/8/layout/hierarchy3"/>
    <dgm:cxn modelId="{153E19D4-ABDB-C746-BAFA-FCECDBDD3290}" type="presOf" srcId="{999F0B3E-8A78-1349-AD5B-71C21199149C}" destId="{2C6E7DAB-9FFD-994B-A2E8-5E7121CA4072}" srcOrd="0" destOrd="0" presId="urn:microsoft.com/office/officeart/2005/8/layout/hierarchy3"/>
    <dgm:cxn modelId="{EA6039D4-5328-B340-A213-D55FFD487B2B}" type="presOf" srcId="{E9A62D99-8189-D64A-91BE-D5CACB48CB07}" destId="{FB07D262-BCB5-9645-B3A4-3F6195C8FE6B}" srcOrd="0" destOrd="0" presId="urn:microsoft.com/office/officeart/2005/8/layout/hierarchy3"/>
    <dgm:cxn modelId="{7FD8E5EB-6A72-CF44-A5CA-B39A4FB43A66}" srcId="{53F2E9FD-83D4-6B49-AEB1-4733571C2CDE}" destId="{E6658A10-59E9-C44C-BC21-A00CB5091BFE}" srcOrd="1" destOrd="0" parTransId="{C5C7C37A-5D8F-B24F-BFA2-5B098F7A8B67}" sibTransId="{24FAB23D-C3BA-EF45-8420-69AAB01F0FBB}"/>
    <dgm:cxn modelId="{812647F8-FF8E-AA4F-A96D-2694E9FD8939}" srcId="{53F2E9FD-83D4-6B49-AEB1-4733571C2CDE}" destId="{7E38450D-25AA-E94B-B382-0A9BCB3FE751}" srcOrd="2" destOrd="0" parTransId="{BDF5FBEA-F989-1944-BE8A-60AD3000EFFC}" sibTransId="{ADA5DA1E-F96A-7E4B-B878-834A8C6B67AA}"/>
    <dgm:cxn modelId="{0AEE4226-19F2-BF45-B0E9-B20F6A89F9E5}" type="presParOf" srcId="{B0479D11-5BD7-774D-95B5-8ACFFB5C7CB5}" destId="{3DB90E18-1E7E-2F49-AB28-311E48B1DFFA}" srcOrd="0" destOrd="0" presId="urn:microsoft.com/office/officeart/2005/8/layout/hierarchy3"/>
    <dgm:cxn modelId="{7A3EF1F3-98C5-D84B-B128-4E29ED2FC22E}" type="presParOf" srcId="{3DB90E18-1E7E-2F49-AB28-311E48B1DFFA}" destId="{D55EBC2A-BEF0-354B-B499-2134F1CE2698}" srcOrd="0" destOrd="0" presId="urn:microsoft.com/office/officeart/2005/8/layout/hierarchy3"/>
    <dgm:cxn modelId="{8CF8FBA7-82C4-5747-B00F-7B564D5A17F3}" type="presParOf" srcId="{D55EBC2A-BEF0-354B-B499-2134F1CE2698}" destId="{FB07D262-BCB5-9645-B3A4-3F6195C8FE6B}" srcOrd="0" destOrd="0" presId="urn:microsoft.com/office/officeart/2005/8/layout/hierarchy3"/>
    <dgm:cxn modelId="{CA615CFF-CB0B-C14D-ACC2-47898404BDAF}" type="presParOf" srcId="{D55EBC2A-BEF0-354B-B499-2134F1CE2698}" destId="{E0E6B0ED-AC71-0E4A-A7F6-CF42239F63C6}" srcOrd="1" destOrd="0" presId="urn:microsoft.com/office/officeart/2005/8/layout/hierarchy3"/>
    <dgm:cxn modelId="{D625DA7E-95D6-4E4A-A388-735373704F6B}" type="presParOf" srcId="{3DB90E18-1E7E-2F49-AB28-311E48B1DFFA}" destId="{1431EB72-C9A2-F842-90DD-8119938DE094}" srcOrd="1" destOrd="0" presId="urn:microsoft.com/office/officeart/2005/8/layout/hierarchy3"/>
    <dgm:cxn modelId="{207881D9-B312-A548-83B7-D9D2874447B8}" type="presParOf" srcId="{B0479D11-5BD7-774D-95B5-8ACFFB5C7CB5}" destId="{EBF242B9-F07F-FD43-9BE0-B0B1596028E5}" srcOrd="1" destOrd="0" presId="urn:microsoft.com/office/officeart/2005/8/layout/hierarchy3"/>
    <dgm:cxn modelId="{863236D3-F0DA-2846-8F4B-525DADBE9252}" type="presParOf" srcId="{EBF242B9-F07F-FD43-9BE0-B0B1596028E5}" destId="{A47B504C-6DEC-D547-B1DF-0A30E15B2941}" srcOrd="0" destOrd="0" presId="urn:microsoft.com/office/officeart/2005/8/layout/hierarchy3"/>
    <dgm:cxn modelId="{BE8BC3C9-B81B-6845-8C8E-00EABD6D8C97}" type="presParOf" srcId="{A47B504C-6DEC-D547-B1DF-0A30E15B2941}" destId="{EAA8FA79-4D58-5248-96FF-D38E96B15B96}" srcOrd="0" destOrd="0" presId="urn:microsoft.com/office/officeart/2005/8/layout/hierarchy3"/>
    <dgm:cxn modelId="{98C52218-3F9B-D14E-9460-7CA9D90198D4}" type="presParOf" srcId="{A47B504C-6DEC-D547-B1DF-0A30E15B2941}" destId="{AE37F707-DB9C-394A-99ED-315B89CDB304}" srcOrd="1" destOrd="0" presId="urn:microsoft.com/office/officeart/2005/8/layout/hierarchy3"/>
    <dgm:cxn modelId="{DDB30D30-74BF-7A4D-974E-38EE3605B5A4}" type="presParOf" srcId="{EBF242B9-F07F-FD43-9BE0-B0B1596028E5}" destId="{2BC6DFB6-1291-E74C-AEAC-7E58A632179A}" srcOrd="1" destOrd="0" presId="urn:microsoft.com/office/officeart/2005/8/layout/hierarchy3"/>
    <dgm:cxn modelId="{9413D093-8029-174E-B2B9-26DB179DA8FA}" type="presParOf" srcId="{2BC6DFB6-1291-E74C-AEAC-7E58A632179A}" destId="{79D4F1E7-806D-4845-839E-025BA1886B0F}" srcOrd="0" destOrd="0" presId="urn:microsoft.com/office/officeart/2005/8/layout/hierarchy3"/>
    <dgm:cxn modelId="{13A4A999-136D-1B48-97B8-A61A4548F186}" type="presParOf" srcId="{2BC6DFB6-1291-E74C-AEAC-7E58A632179A}" destId="{2C6E7DAB-9FFD-994B-A2E8-5E7121CA4072}" srcOrd="1" destOrd="0" presId="urn:microsoft.com/office/officeart/2005/8/layout/hierarchy3"/>
    <dgm:cxn modelId="{EF78D54C-E5FA-FF43-A2FB-F15B7B496AD8}" type="presParOf" srcId="{B0479D11-5BD7-774D-95B5-8ACFFB5C7CB5}" destId="{02C0D591-CCFE-C641-9C18-488315061696}" srcOrd="2" destOrd="0" presId="urn:microsoft.com/office/officeart/2005/8/layout/hierarchy3"/>
    <dgm:cxn modelId="{F98050AB-2DB2-8A45-8E59-AC02890E682D}" type="presParOf" srcId="{02C0D591-CCFE-C641-9C18-488315061696}" destId="{B2152D21-E157-E040-8144-FFEA798180AE}" srcOrd="0" destOrd="0" presId="urn:microsoft.com/office/officeart/2005/8/layout/hierarchy3"/>
    <dgm:cxn modelId="{FA0D658B-95EF-DA4A-AF4D-B1595B530D5F}" type="presParOf" srcId="{B2152D21-E157-E040-8144-FFEA798180AE}" destId="{A987B869-71DA-7E47-B3D4-CDD08154220A}" srcOrd="0" destOrd="0" presId="urn:microsoft.com/office/officeart/2005/8/layout/hierarchy3"/>
    <dgm:cxn modelId="{8CD9DE63-0CB6-AA44-94DC-6DB68B309031}" type="presParOf" srcId="{B2152D21-E157-E040-8144-FFEA798180AE}" destId="{DAB13694-1EAF-3340-8D34-B2A952AEF032}" srcOrd="1" destOrd="0" presId="urn:microsoft.com/office/officeart/2005/8/layout/hierarchy3"/>
    <dgm:cxn modelId="{B29A3786-9DC1-4049-9CAA-18115A68C5BB}" type="presParOf" srcId="{02C0D591-CCFE-C641-9C18-488315061696}" destId="{3D0C7A94-1072-3C43-809A-455D10FDB897}" srcOrd="1" destOrd="0" presId="urn:microsoft.com/office/officeart/2005/8/layout/hierarchy3"/>
    <dgm:cxn modelId="{C8F7D396-1525-A847-8313-040E3321141C}" type="presParOf" srcId="{3D0C7A94-1072-3C43-809A-455D10FDB897}" destId="{092090BF-618C-9B4A-B305-4161D61E384C}" srcOrd="0" destOrd="0" presId="urn:microsoft.com/office/officeart/2005/8/layout/hierarchy3"/>
    <dgm:cxn modelId="{E504D3C3-16C4-354A-97C8-C764A488D67F}" type="presParOf" srcId="{3D0C7A94-1072-3C43-809A-455D10FDB897}" destId="{B5006F10-8559-2E43-AFAE-FABFAC500EC1}" srcOrd="1" destOrd="0" presId="urn:microsoft.com/office/officeart/2005/8/layout/hierarchy3"/>
    <dgm:cxn modelId="{5730C771-5461-EB47-849C-3CDE59F19465}" type="presParOf" srcId="{3D0C7A94-1072-3C43-809A-455D10FDB897}" destId="{26DF6F43-88D9-DE47-B829-C51E60257CFA}" srcOrd="2" destOrd="0" presId="urn:microsoft.com/office/officeart/2005/8/layout/hierarchy3"/>
    <dgm:cxn modelId="{62F08047-435E-E64E-8996-A82C49DAFCC4}" type="presParOf" srcId="{3D0C7A94-1072-3C43-809A-455D10FDB897}" destId="{C363E1FA-EED9-FA43-972E-2610A50C249C}"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64AA5-EC2B-4DE0-BA53-1EFEC867A27C}">
      <dsp:nvSpPr>
        <dsp:cNvPr id="0" name=""/>
        <dsp:cNvSpPr/>
      </dsp:nvSpPr>
      <dsp:spPr>
        <a:xfrm>
          <a:off x="160566" y="1279165"/>
          <a:ext cx="1309195" cy="1309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8D4194-5543-4E48-8875-A119311A526A}">
      <dsp:nvSpPr>
        <dsp:cNvPr id="0" name=""/>
        <dsp:cNvSpPr/>
      </dsp:nvSpPr>
      <dsp:spPr>
        <a:xfrm>
          <a:off x="435497" y="1554096"/>
          <a:ext cx="759333" cy="759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A5703-8FB1-43CD-8503-AFAC76E32A86}">
      <dsp:nvSpPr>
        <dsp:cNvPr id="0" name=""/>
        <dsp:cNvSpPr/>
      </dsp:nvSpPr>
      <dsp:spPr>
        <a:xfrm>
          <a:off x="1750303" y="1279165"/>
          <a:ext cx="3085960" cy="130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Create the synthetic data with the continuous and binary treatments</a:t>
          </a:r>
        </a:p>
      </dsp:txBody>
      <dsp:txXfrm>
        <a:off x="1750303" y="1279165"/>
        <a:ext cx="3085960" cy="1309195"/>
      </dsp:txXfrm>
    </dsp:sp>
    <dsp:sp modelId="{D9F94BE4-32EF-4005-AAD0-3B2322C44797}">
      <dsp:nvSpPr>
        <dsp:cNvPr id="0" name=""/>
        <dsp:cNvSpPr/>
      </dsp:nvSpPr>
      <dsp:spPr>
        <a:xfrm>
          <a:off x="5373969" y="1279165"/>
          <a:ext cx="1309195" cy="1309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71688-4DF5-48A3-A284-87A8D4213D8E}">
      <dsp:nvSpPr>
        <dsp:cNvPr id="0" name=""/>
        <dsp:cNvSpPr/>
      </dsp:nvSpPr>
      <dsp:spPr>
        <a:xfrm>
          <a:off x="5648900" y="1554096"/>
          <a:ext cx="759333" cy="759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362A2-854C-41D4-83A3-5EC6C6027C14}">
      <dsp:nvSpPr>
        <dsp:cNvPr id="0" name=""/>
        <dsp:cNvSpPr/>
      </dsp:nvSpPr>
      <dsp:spPr>
        <a:xfrm>
          <a:off x="6963706" y="1279165"/>
          <a:ext cx="3085960" cy="1309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Compare the different python libraries for the causal inference using evaluation metrics </a:t>
          </a:r>
        </a:p>
      </dsp:txBody>
      <dsp:txXfrm>
        <a:off x="6963706" y="1279165"/>
        <a:ext cx="3085960" cy="1309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07A4-894F-C043-9283-5C16B6961A86}">
      <dsp:nvSpPr>
        <dsp:cNvPr id="0" name=""/>
        <dsp:cNvSpPr/>
      </dsp:nvSpPr>
      <dsp:spPr>
        <a:xfrm>
          <a:off x="1025933" y="1107"/>
          <a:ext cx="1328641" cy="6643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t>DataType</a:t>
          </a:r>
          <a:r>
            <a:rPr lang="en-GB" sz="2000" kern="1200" dirty="0"/>
            <a:t> (4)</a:t>
          </a:r>
        </a:p>
      </dsp:txBody>
      <dsp:txXfrm>
        <a:off x="1045390" y="20564"/>
        <a:ext cx="1289727" cy="625406"/>
      </dsp:txXfrm>
    </dsp:sp>
    <dsp:sp modelId="{1616EB1B-9079-6C43-A169-E85F8DFEAA9E}">
      <dsp:nvSpPr>
        <dsp:cNvPr id="0" name=""/>
        <dsp:cNvSpPr/>
      </dsp:nvSpPr>
      <dsp:spPr>
        <a:xfrm>
          <a:off x="2686736" y="1107"/>
          <a:ext cx="1328641" cy="664320"/>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Sample Size (3)</a:t>
          </a:r>
        </a:p>
      </dsp:txBody>
      <dsp:txXfrm>
        <a:off x="2706193" y="20564"/>
        <a:ext cx="1289727" cy="625406"/>
      </dsp:txXfrm>
    </dsp:sp>
    <dsp:sp modelId="{A06D6644-E659-A346-B56E-DF3E1728D2D9}">
      <dsp:nvSpPr>
        <dsp:cNvPr id="0" name=""/>
        <dsp:cNvSpPr/>
      </dsp:nvSpPr>
      <dsp:spPr>
        <a:xfrm>
          <a:off x="2819600" y="665428"/>
          <a:ext cx="132864" cy="498240"/>
        </a:xfrm>
        <a:custGeom>
          <a:avLst/>
          <a:gdLst/>
          <a:ahLst/>
          <a:cxnLst/>
          <a:rect l="0" t="0" r="0" b="0"/>
          <a:pathLst>
            <a:path>
              <a:moveTo>
                <a:pt x="0" y="0"/>
              </a:moveTo>
              <a:lnTo>
                <a:pt x="0" y="498240"/>
              </a:lnTo>
              <a:lnTo>
                <a:pt x="132864" y="4982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31C5D8-B34C-C245-82C6-A3104377DF6A}">
      <dsp:nvSpPr>
        <dsp:cNvPr id="0" name=""/>
        <dsp:cNvSpPr/>
      </dsp:nvSpPr>
      <dsp:spPr>
        <a:xfrm>
          <a:off x="2952464" y="831508"/>
          <a:ext cx="1062913" cy="6643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50, 100, 1000</a:t>
          </a:r>
        </a:p>
      </dsp:txBody>
      <dsp:txXfrm>
        <a:off x="2971921" y="850965"/>
        <a:ext cx="1023999" cy="625406"/>
      </dsp:txXfrm>
    </dsp:sp>
    <dsp:sp modelId="{2BBD450A-C4B9-E44D-AD1F-DC645CF56A05}">
      <dsp:nvSpPr>
        <dsp:cNvPr id="0" name=""/>
        <dsp:cNvSpPr/>
      </dsp:nvSpPr>
      <dsp:spPr>
        <a:xfrm>
          <a:off x="4347538" y="1107"/>
          <a:ext cx="1328641" cy="664320"/>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Iteration (100)</a:t>
          </a:r>
        </a:p>
      </dsp:txBody>
      <dsp:txXfrm>
        <a:off x="4366995" y="20564"/>
        <a:ext cx="1289727" cy="625406"/>
      </dsp:txXfrm>
    </dsp:sp>
    <dsp:sp modelId="{22AF34A7-72C8-4E43-8851-8428F273F014}">
      <dsp:nvSpPr>
        <dsp:cNvPr id="0" name=""/>
        <dsp:cNvSpPr/>
      </dsp:nvSpPr>
      <dsp:spPr>
        <a:xfrm>
          <a:off x="4480402" y="665428"/>
          <a:ext cx="132864" cy="498240"/>
        </a:xfrm>
        <a:custGeom>
          <a:avLst/>
          <a:gdLst/>
          <a:ahLst/>
          <a:cxnLst/>
          <a:rect l="0" t="0" r="0" b="0"/>
          <a:pathLst>
            <a:path>
              <a:moveTo>
                <a:pt x="0" y="0"/>
              </a:moveTo>
              <a:lnTo>
                <a:pt x="0" y="498240"/>
              </a:lnTo>
              <a:lnTo>
                <a:pt x="132864" y="4982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A8CD57-E63A-8247-BEED-D13BE4D2DF93}">
      <dsp:nvSpPr>
        <dsp:cNvPr id="0" name=""/>
        <dsp:cNvSpPr/>
      </dsp:nvSpPr>
      <dsp:spPr>
        <a:xfrm>
          <a:off x="4613266" y="831508"/>
          <a:ext cx="1062913" cy="6643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Sample size: training</a:t>
          </a:r>
        </a:p>
      </dsp:txBody>
      <dsp:txXfrm>
        <a:off x="4632723" y="850965"/>
        <a:ext cx="1023999" cy="625406"/>
      </dsp:txXfrm>
    </dsp:sp>
    <dsp:sp modelId="{A030C45E-03B7-5348-95E8-A94C4CBA35F6}">
      <dsp:nvSpPr>
        <dsp:cNvPr id="0" name=""/>
        <dsp:cNvSpPr/>
      </dsp:nvSpPr>
      <dsp:spPr>
        <a:xfrm>
          <a:off x="4480402" y="665428"/>
          <a:ext cx="132864" cy="1328641"/>
        </a:xfrm>
        <a:custGeom>
          <a:avLst/>
          <a:gdLst/>
          <a:ahLst/>
          <a:cxnLst/>
          <a:rect l="0" t="0" r="0" b="0"/>
          <a:pathLst>
            <a:path>
              <a:moveTo>
                <a:pt x="0" y="0"/>
              </a:moveTo>
              <a:lnTo>
                <a:pt x="0" y="1328641"/>
              </a:lnTo>
              <a:lnTo>
                <a:pt x="132864" y="132864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8A711C-C051-304B-A173-77385A70F142}">
      <dsp:nvSpPr>
        <dsp:cNvPr id="0" name=""/>
        <dsp:cNvSpPr/>
      </dsp:nvSpPr>
      <dsp:spPr>
        <a:xfrm>
          <a:off x="4613266" y="1661909"/>
          <a:ext cx="1062913" cy="66432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!000: test </a:t>
          </a:r>
        </a:p>
      </dsp:txBody>
      <dsp:txXfrm>
        <a:off x="4632723" y="1681366"/>
        <a:ext cx="1023999" cy="625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7D262-BCB5-9645-B3A4-3F6195C8FE6B}">
      <dsp:nvSpPr>
        <dsp:cNvPr id="0" name=""/>
        <dsp:cNvSpPr/>
      </dsp:nvSpPr>
      <dsp:spPr>
        <a:xfrm>
          <a:off x="928637" y="79"/>
          <a:ext cx="1119723" cy="559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err="1"/>
            <a:t>DataType</a:t>
          </a:r>
          <a:endParaRPr lang="en-GB" sz="1700" kern="1200" dirty="0"/>
        </a:p>
      </dsp:txBody>
      <dsp:txXfrm>
        <a:off x="945035" y="16477"/>
        <a:ext cx="1086927" cy="527065"/>
      </dsp:txXfrm>
    </dsp:sp>
    <dsp:sp modelId="{EAA8FA79-4D58-5248-96FF-D38E96B15B96}">
      <dsp:nvSpPr>
        <dsp:cNvPr id="0" name=""/>
        <dsp:cNvSpPr/>
      </dsp:nvSpPr>
      <dsp:spPr>
        <a:xfrm>
          <a:off x="2328292" y="79"/>
          <a:ext cx="1119723" cy="559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Sample Size</a:t>
          </a:r>
        </a:p>
      </dsp:txBody>
      <dsp:txXfrm>
        <a:off x="2344690" y="16477"/>
        <a:ext cx="1086927" cy="527065"/>
      </dsp:txXfrm>
    </dsp:sp>
    <dsp:sp modelId="{79D4F1E7-806D-4845-839E-025BA1886B0F}">
      <dsp:nvSpPr>
        <dsp:cNvPr id="0" name=""/>
        <dsp:cNvSpPr/>
      </dsp:nvSpPr>
      <dsp:spPr>
        <a:xfrm>
          <a:off x="2440264"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6E7DAB-9FFD-994B-A2E8-5E7121CA4072}">
      <dsp:nvSpPr>
        <dsp:cNvPr id="0" name=""/>
        <dsp:cNvSpPr/>
      </dsp:nvSpPr>
      <dsp:spPr>
        <a:xfrm>
          <a:off x="2552237"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50, 100, 1000 </a:t>
          </a:r>
        </a:p>
      </dsp:txBody>
      <dsp:txXfrm>
        <a:off x="2568635" y="716305"/>
        <a:ext cx="862983" cy="527065"/>
      </dsp:txXfrm>
    </dsp:sp>
    <dsp:sp modelId="{A987B869-71DA-7E47-B3D4-CDD08154220A}">
      <dsp:nvSpPr>
        <dsp:cNvPr id="0" name=""/>
        <dsp:cNvSpPr/>
      </dsp:nvSpPr>
      <dsp:spPr>
        <a:xfrm>
          <a:off x="3727947" y="79"/>
          <a:ext cx="1119723" cy="559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Iteration (100)</a:t>
          </a:r>
        </a:p>
      </dsp:txBody>
      <dsp:txXfrm>
        <a:off x="3744345" y="16477"/>
        <a:ext cx="1086927" cy="527065"/>
      </dsp:txXfrm>
    </dsp:sp>
    <dsp:sp modelId="{092090BF-618C-9B4A-B305-4161D61E384C}">
      <dsp:nvSpPr>
        <dsp:cNvPr id="0" name=""/>
        <dsp:cNvSpPr/>
      </dsp:nvSpPr>
      <dsp:spPr>
        <a:xfrm>
          <a:off x="3839919"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006F10-8559-2E43-AFAE-FABFAC500EC1}">
      <dsp:nvSpPr>
        <dsp:cNvPr id="0" name=""/>
        <dsp:cNvSpPr/>
      </dsp:nvSpPr>
      <dsp:spPr>
        <a:xfrm>
          <a:off x="3951892"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Only Graphs</a:t>
          </a:r>
        </a:p>
      </dsp:txBody>
      <dsp:txXfrm>
        <a:off x="3968290" y="716305"/>
        <a:ext cx="862983" cy="527065"/>
      </dsp:txXfrm>
    </dsp:sp>
    <dsp:sp modelId="{26DF6F43-88D9-DE47-B829-C51E60257CFA}">
      <dsp:nvSpPr>
        <dsp:cNvPr id="0" name=""/>
        <dsp:cNvSpPr/>
      </dsp:nvSpPr>
      <dsp:spPr>
        <a:xfrm>
          <a:off x="3839919" y="559941"/>
          <a:ext cx="111972" cy="1119723"/>
        </a:xfrm>
        <a:custGeom>
          <a:avLst/>
          <a:gdLst/>
          <a:ahLst/>
          <a:cxnLst/>
          <a:rect l="0" t="0" r="0" b="0"/>
          <a:pathLst>
            <a:path>
              <a:moveTo>
                <a:pt x="0" y="0"/>
              </a:moveTo>
              <a:lnTo>
                <a:pt x="0" y="1119723"/>
              </a:lnTo>
              <a:lnTo>
                <a:pt x="111972" y="11197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3E1FA-EED9-FA43-972E-2610A50C249C}">
      <dsp:nvSpPr>
        <dsp:cNvPr id="0" name=""/>
        <dsp:cNvSpPr/>
      </dsp:nvSpPr>
      <dsp:spPr>
        <a:xfrm>
          <a:off x="3951892" y="1399734"/>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Using Total Effect to calculate the MAPE, RMSE</a:t>
          </a:r>
        </a:p>
      </dsp:txBody>
      <dsp:txXfrm>
        <a:off x="3968290" y="1416132"/>
        <a:ext cx="862983" cy="527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A755E-B0E4-6D45-B329-B866358A433E}">
      <dsp:nvSpPr>
        <dsp:cNvPr id="0" name=""/>
        <dsp:cNvSpPr/>
      </dsp:nvSpPr>
      <dsp:spPr>
        <a:xfrm>
          <a:off x="1025933" y="1107"/>
          <a:ext cx="1328641" cy="6643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t>DataType</a:t>
          </a:r>
          <a:endParaRPr lang="en-GB" sz="2000" kern="1200" dirty="0"/>
        </a:p>
      </dsp:txBody>
      <dsp:txXfrm>
        <a:off x="1045390" y="20564"/>
        <a:ext cx="1289727" cy="625406"/>
      </dsp:txXfrm>
    </dsp:sp>
    <dsp:sp modelId="{943023EA-E43A-4E4F-A4CD-283967DA8D41}">
      <dsp:nvSpPr>
        <dsp:cNvPr id="0" name=""/>
        <dsp:cNvSpPr/>
      </dsp:nvSpPr>
      <dsp:spPr>
        <a:xfrm>
          <a:off x="2686736" y="1107"/>
          <a:ext cx="1328641" cy="6643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Sample Size</a:t>
          </a:r>
        </a:p>
      </dsp:txBody>
      <dsp:txXfrm>
        <a:off x="2706193" y="20564"/>
        <a:ext cx="1289727" cy="625406"/>
      </dsp:txXfrm>
    </dsp:sp>
    <dsp:sp modelId="{872656A4-18B8-D24D-BE42-2EE02C7FE1A9}">
      <dsp:nvSpPr>
        <dsp:cNvPr id="0" name=""/>
        <dsp:cNvSpPr/>
      </dsp:nvSpPr>
      <dsp:spPr>
        <a:xfrm>
          <a:off x="2819600" y="665428"/>
          <a:ext cx="132864" cy="498240"/>
        </a:xfrm>
        <a:custGeom>
          <a:avLst/>
          <a:gdLst/>
          <a:ahLst/>
          <a:cxnLst/>
          <a:rect l="0" t="0" r="0" b="0"/>
          <a:pathLst>
            <a:path>
              <a:moveTo>
                <a:pt x="0" y="0"/>
              </a:moveTo>
              <a:lnTo>
                <a:pt x="0" y="498240"/>
              </a:lnTo>
              <a:lnTo>
                <a:pt x="132864" y="49824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7F7FF-83C7-8343-97B0-59F682A14318}">
      <dsp:nvSpPr>
        <dsp:cNvPr id="0" name=""/>
        <dsp:cNvSpPr/>
      </dsp:nvSpPr>
      <dsp:spPr>
        <a:xfrm>
          <a:off x="2952464" y="831508"/>
          <a:ext cx="1062913" cy="6643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50, 100, 1000 </a:t>
          </a:r>
        </a:p>
      </dsp:txBody>
      <dsp:txXfrm>
        <a:off x="2971921" y="850965"/>
        <a:ext cx="1023999" cy="625406"/>
      </dsp:txXfrm>
    </dsp:sp>
    <dsp:sp modelId="{9D38F940-5356-7F4C-8D25-7BE9360A314D}">
      <dsp:nvSpPr>
        <dsp:cNvPr id="0" name=""/>
        <dsp:cNvSpPr/>
      </dsp:nvSpPr>
      <dsp:spPr>
        <a:xfrm>
          <a:off x="4347538" y="1107"/>
          <a:ext cx="1328641" cy="6643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Iteration (100)</a:t>
          </a:r>
        </a:p>
      </dsp:txBody>
      <dsp:txXfrm>
        <a:off x="4366995" y="20564"/>
        <a:ext cx="1289727" cy="625406"/>
      </dsp:txXfrm>
    </dsp:sp>
    <dsp:sp modelId="{4F76CC55-C1EF-7948-BDE4-7D1F51BD7A1C}">
      <dsp:nvSpPr>
        <dsp:cNvPr id="0" name=""/>
        <dsp:cNvSpPr/>
      </dsp:nvSpPr>
      <dsp:spPr>
        <a:xfrm>
          <a:off x="4480402" y="665428"/>
          <a:ext cx="132864" cy="498240"/>
        </a:xfrm>
        <a:custGeom>
          <a:avLst/>
          <a:gdLst/>
          <a:ahLst/>
          <a:cxnLst/>
          <a:rect l="0" t="0" r="0" b="0"/>
          <a:pathLst>
            <a:path>
              <a:moveTo>
                <a:pt x="0" y="0"/>
              </a:moveTo>
              <a:lnTo>
                <a:pt x="0" y="498240"/>
              </a:lnTo>
              <a:lnTo>
                <a:pt x="132864" y="49824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644D7C-9332-614B-8CC0-725066CE910D}">
      <dsp:nvSpPr>
        <dsp:cNvPr id="0" name=""/>
        <dsp:cNvSpPr/>
      </dsp:nvSpPr>
      <dsp:spPr>
        <a:xfrm>
          <a:off x="4613266" y="831508"/>
          <a:ext cx="1062913" cy="66432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Graphs + Additional Information</a:t>
          </a:r>
        </a:p>
      </dsp:txBody>
      <dsp:txXfrm>
        <a:off x="4632723" y="850965"/>
        <a:ext cx="1023999" cy="625406"/>
      </dsp:txXfrm>
    </dsp:sp>
    <dsp:sp modelId="{39916534-EE40-5A4D-AFEC-22EADA67D152}">
      <dsp:nvSpPr>
        <dsp:cNvPr id="0" name=""/>
        <dsp:cNvSpPr/>
      </dsp:nvSpPr>
      <dsp:spPr>
        <a:xfrm>
          <a:off x="4480402" y="665428"/>
          <a:ext cx="132864" cy="1328641"/>
        </a:xfrm>
        <a:custGeom>
          <a:avLst/>
          <a:gdLst/>
          <a:ahLst/>
          <a:cxnLst/>
          <a:rect l="0" t="0" r="0" b="0"/>
          <a:pathLst>
            <a:path>
              <a:moveTo>
                <a:pt x="0" y="0"/>
              </a:moveTo>
              <a:lnTo>
                <a:pt x="0" y="1328641"/>
              </a:lnTo>
              <a:lnTo>
                <a:pt x="132864" y="132864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57F6CC-2878-9049-A050-2CBE8FDBBBE6}">
      <dsp:nvSpPr>
        <dsp:cNvPr id="0" name=""/>
        <dsp:cNvSpPr/>
      </dsp:nvSpPr>
      <dsp:spPr>
        <a:xfrm>
          <a:off x="4613266" y="1661909"/>
          <a:ext cx="1062913" cy="6643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Using Total Effect to calculate the MAPE, RMSE</a:t>
          </a:r>
        </a:p>
      </dsp:txBody>
      <dsp:txXfrm>
        <a:off x="4632723" y="1681366"/>
        <a:ext cx="1023999" cy="6254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7D262-BCB5-9645-B3A4-3F6195C8FE6B}">
      <dsp:nvSpPr>
        <dsp:cNvPr id="0" name=""/>
        <dsp:cNvSpPr/>
      </dsp:nvSpPr>
      <dsp:spPr>
        <a:xfrm>
          <a:off x="928637" y="79"/>
          <a:ext cx="1119723" cy="559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err="1"/>
            <a:t>DataType</a:t>
          </a:r>
          <a:endParaRPr lang="en-GB" sz="1700" kern="1200" dirty="0"/>
        </a:p>
      </dsp:txBody>
      <dsp:txXfrm>
        <a:off x="945035" y="16477"/>
        <a:ext cx="1086927" cy="527065"/>
      </dsp:txXfrm>
    </dsp:sp>
    <dsp:sp modelId="{EAA8FA79-4D58-5248-96FF-D38E96B15B96}">
      <dsp:nvSpPr>
        <dsp:cNvPr id="0" name=""/>
        <dsp:cNvSpPr/>
      </dsp:nvSpPr>
      <dsp:spPr>
        <a:xfrm>
          <a:off x="2328292" y="79"/>
          <a:ext cx="1119723" cy="559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Sample Size</a:t>
          </a:r>
        </a:p>
      </dsp:txBody>
      <dsp:txXfrm>
        <a:off x="2344690" y="16477"/>
        <a:ext cx="1086927" cy="527065"/>
      </dsp:txXfrm>
    </dsp:sp>
    <dsp:sp modelId="{79D4F1E7-806D-4845-839E-025BA1886B0F}">
      <dsp:nvSpPr>
        <dsp:cNvPr id="0" name=""/>
        <dsp:cNvSpPr/>
      </dsp:nvSpPr>
      <dsp:spPr>
        <a:xfrm>
          <a:off x="2440264"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6E7DAB-9FFD-994B-A2E8-5E7121CA4072}">
      <dsp:nvSpPr>
        <dsp:cNvPr id="0" name=""/>
        <dsp:cNvSpPr/>
      </dsp:nvSpPr>
      <dsp:spPr>
        <a:xfrm>
          <a:off x="2552237"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50, 100, 1000 </a:t>
          </a:r>
        </a:p>
      </dsp:txBody>
      <dsp:txXfrm>
        <a:off x="2568635" y="716305"/>
        <a:ext cx="862983" cy="527065"/>
      </dsp:txXfrm>
    </dsp:sp>
    <dsp:sp modelId="{A987B869-71DA-7E47-B3D4-CDD08154220A}">
      <dsp:nvSpPr>
        <dsp:cNvPr id="0" name=""/>
        <dsp:cNvSpPr/>
      </dsp:nvSpPr>
      <dsp:spPr>
        <a:xfrm>
          <a:off x="3727947" y="79"/>
          <a:ext cx="1119723" cy="559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Iteration (100)</a:t>
          </a:r>
        </a:p>
      </dsp:txBody>
      <dsp:txXfrm>
        <a:off x="3744345" y="16477"/>
        <a:ext cx="1086927" cy="527065"/>
      </dsp:txXfrm>
    </dsp:sp>
    <dsp:sp modelId="{092090BF-618C-9B4A-B305-4161D61E384C}">
      <dsp:nvSpPr>
        <dsp:cNvPr id="0" name=""/>
        <dsp:cNvSpPr/>
      </dsp:nvSpPr>
      <dsp:spPr>
        <a:xfrm>
          <a:off x="3839919"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006F10-8559-2E43-AFAE-FABFAC500EC1}">
      <dsp:nvSpPr>
        <dsp:cNvPr id="0" name=""/>
        <dsp:cNvSpPr/>
      </dsp:nvSpPr>
      <dsp:spPr>
        <a:xfrm>
          <a:off x="3951892"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err="1"/>
            <a:t>Grpahs</a:t>
          </a:r>
          <a:r>
            <a:rPr lang="en-GB" sz="900" kern="1200" dirty="0"/>
            <a:t> + Noise</a:t>
          </a:r>
        </a:p>
      </dsp:txBody>
      <dsp:txXfrm>
        <a:off x="3968290" y="716305"/>
        <a:ext cx="862983" cy="527065"/>
      </dsp:txXfrm>
    </dsp:sp>
    <dsp:sp modelId="{26DF6F43-88D9-DE47-B829-C51E60257CFA}">
      <dsp:nvSpPr>
        <dsp:cNvPr id="0" name=""/>
        <dsp:cNvSpPr/>
      </dsp:nvSpPr>
      <dsp:spPr>
        <a:xfrm>
          <a:off x="3839919" y="559941"/>
          <a:ext cx="111972" cy="1119723"/>
        </a:xfrm>
        <a:custGeom>
          <a:avLst/>
          <a:gdLst/>
          <a:ahLst/>
          <a:cxnLst/>
          <a:rect l="0" t="0" r="0" b="0"/>
          <a:pathLst>
            <a:path>
              <a:moveTo>
                <a:pt x="0" y="0"/>
              </a:moveTo>
              <a:lnTo>
                <a:pt x="0" y="1119723"/>
              </a:lnTo>
              <a:lnTo>
                <a:pt x="111972" y="11197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3E1FA-EED9-FA43-972E-2610A50C249C}">
      <dsp:nvSpPr>
        <dsp:cNvPr id="0" name=""/>
        <dsp:cNvSpPr/>
      </dsp:nvSpPr>
      <dsp:spPr>
        <a:xfrm>
          <a:off x="3951892" y="1399734"/>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Using Total Effect to calculate the MAPE, RMSE</a:t>
          </a:r>
        </a:p>
      </dsp:txBody>
      <dsp:txXfrm>
        <a:off x="3968290" y="1416132"/>
        <a:ext cx="862983" cy="5270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8447F-0090-2740-952B-F0AC3C8A5A30}">
      <dsp:nvSpPr>
        <dsp:cNvPr id="0" name=""/>
        <dsp:cNvSpPr/>
      </dsp:nvSpPr>
      <dsp:spPr>
        <a:xfrm>
          <a:off x="1385409" y="1033"/>
          <a:ext cx="1078917" cy="5394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err="1"/>
            <a:t>DataType</a:t>
          </a:r>
          <a:endParaRPr lang="en-GB" sz="1600" kern="1200" dirty="0"/>
        </a:p>
      </dsp:txBody>
      <dsp:txXfrm>
        <a:off x="1401209" y="16833"/>
        <a:ext cx="1047317" cy="507858"/>
      </dsp:txXfrm>
    </dsp:sp>
    <dsp:sp modelId="{A5A6EF43-6A07-8B40-9E5E-9595060A2DD9}">
      <dsp:nvSpPr>
        <dsp:cNvPr id="0" name=""/>
        <dsp:cNvSpPr/>
      </dsp:nvSpPr>
      <dsp:spPr>
        <a:xfrm>
          <a:off x="2734056" y="1033"/>
          <a:ext cx="1078917" cy="5394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Sample Size</a:t>
          </a:r>
        </a:p>
      </dsp:txBody>
      <dsp:txXfrm>
        <a:off x="2749856" y="16833"/>
        <a:ext cx="1047317" cy="507858"/>
      </dsp:txXfrm>
    </dsp:sp>
    <dsp:sp modelId="{636C7261-33A3-604D-918A-60E4CF2851BC}">
      <dsp:nvSpPr>
        <dsp:cNvPr id="0" name=""/>
        <dsp:cNvSpPr/>
      </dsp:nvSpPr>
      <dsp:spPr>
        <a:xfrm>
          <a:off x="2841948" y="540491"/>
          <a:ext cx="107891" cy="404594"/>
        </a:xfrm>
        <a:custGeom>
          <a:avLst/>
          <a:gdLst/>
          <a:ahLst/>
          <a:cxnLst/>
          <a:rect l="0" t="0" r="0" b="0"/>
          <a:pathLst>
            <a:path>
              <a:moveTo>
                <a:pt x="0" y="0"/>
              </a:moveTo>
              <a:lnTo>
                <a:pt x="0" y="404594"/>
              </a:lnTo>
              <a:lnTo>
                <a:pt x="107891" y="4045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60A219-1F14-E345-BEBA-009300031944}">
      <dsp:nvSpPr>
        <dsp:cNvPr id="0" name=""/>
        <dsp:cNvSpPr/>
      </dsp:nvSpPr>
      <dsp:spPr>
        <a:xfrm>
          <a:off x="2949840" y="675356"/>
          <a:ext cx="863133" cy="5394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GB" sz="800" kern="1200" dirty="0"/>
            <a:t>50, 100, 1000 </a:t>
          </a:r>
        </a:p>
      </dsp:txBody>
      <dsp:txXfrm>
        <a:off x="2965640" y="691156"/>
        <a:ext cx="831533" cy="507858"/>
      </dsp:txXfrm>
    </dsp:sp>
    <dsp:sp modelId="{C2B51D02-78A0-B749-93CB-0A0ED37BD2BD}">
      <dsp:nvSpPr>
        <dsp:cNvPr id="0" name=""/>
        <dsp:cNvSpPr/>
      </dsp:nvSpPr>
      <dsp:spPr>
        <a:xfrm>
          <a:off x="4082703" y="1033"/>
          <a:ext cx="1078917" cy="5394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dirty="0"/>
            <a:t>Iteration (100)</a:t>
          </a:r>
        </a:p>
      </dsp:txBody>
      <dsp:txXfrm>
        <a:off x="4098503" y="16833"/>
        <a:ext cx="1047317" cy="507858"/>
      </dsp:txXfrm>
    </dsp:sp>
    <dsp:sp modelId="{C62ABF8C-282C-D648-8DDB-D3F6E9EA8222}">
      <dsp:nvSpPr>
        <dsp:cNvPr id="0" name=""/>
        <dsp:cNvSpPr/>
      </dsp:nvSpPr>
      <dsp:spPr>
        <a:xfrm>
          <a:off x="4190595" y="540491"/>
          <a:ext cx="107891" cy="404594"/>
        </a:xfrm>
        <a:custGeom>
          <a:avLst/>
          <a:gdLst/>
          <a:ahLst/>
          <a:cxnLst/>
          <a:rect l="0" t="0" r="0" b="0"/>
          <a:pathLst>
            <a:path>
              <a:moveTo>
                <a:pt x="0" y="0"/>
              </a:moveTo>
              <a:lnTo>
                <a:pt x="0" y="404594"/>
              </a:lnTo>
              <a:lnTo>
                <a:pt x="107891" y="4045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040033-08AF-384C-9EE7-F252C89437A0}">
      <dsp:nvSpPr>
        <dsp:cNvPr id="0" name=""/>
        <dsp:cNvSpPr/>
      </dsp:nvSpPr>
      <dsp:spPr>
        <a:xfrm>
          <a:off x="4298487" y="675356"/>
          <a:ext cx="863133" cy="53945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GB" sz="800" kern="1200" dirty="0"/>
            <a:t>No Information</a:t>
          </a:r>
        </a:p>
      </dsp:txBody>
      <dsp:txXfrm>
        <a:off x="4314287" y="691156"/>
        <a:ext cx="831533" cy="507858"/>
      </dsp:txXfrm>
    </dsp:sp>
    <dsp:sp modelId="{F348F712-9977-9B43-9DF2-273284007301}">
      <dsp:nvSpPr>
        <dsp:cNvPr id="0" name=""/>
        <dsp:cNvSpPr/>
      </dsp:nvSpPr>
      <dsp:spPr>
        <a:xfrm>
          <a:off x="4190595" y="540491"/>
          <a:ext cx="107891" cy="1078917"/>
        </a:xfrm>
        <a:custGeom>
          <a:avLst/>
          <a:gdLst/>
          <a:ahLst/>
          <a:cxnLst/>
          <a:rect l="0" t="0" r="0" b="0"/>
          <a:pathLst>
            <a:path>
              <a:moveTo>
                <a:pt x="0" y="0"/>
              </a:moveTo>
              <a:lnTo>
                <a:pt x="0" y="1078917"/>
              </a:lnTo>
              <a:lnTo>
                <a:pt x="107891" y="10789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81E1A-29DA-804D-B1E5-CEBE405BC988}">
      <dsp:nvSpPr>
        <dsp:cNvPr id="0" name=""/>
        <dsp:cNvSpPr/>
      </dsp:nvSpPr>
      <dsp:spPr>
        <a:xfrm>
          <a:off x="4298487" y="1349680"/>
          <a:ext cx="863133" cy="53945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GB" sz="800" kern="1200" dirty="0"/>
            <a:t>Using Total Effect to calculate the MAPE, RMSE</a:t>
          </a:r>
        </a:p>
      </dsp:txBody>
      <dsp:txXfrm>
        <a:off x="4314287" y="1365480"/>
        <a:ext cx="831533" cy="5078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5AB43-A1DD-8144-85CB-15AA62CBA62E}">
      <dsp:nvSpPr>
        <dsp:cNvPr id="0" name=""/>
        <dsp:cNvSpPr/>
      </dsp:nvSpPr>
      <dsp:spPr>
        <a:xfrm>
          <a:off x="910360" y="170"/>
          <a:ext cx="1263606" cy="63180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DataType</a:t>
          </a:r>
          <a:endParaRPr lang="en-GB" sz="1900" kern="1200" dirty="0"/>
        </a:p>
      </dsp:txBody>
      <dsp:txXfrm>
        <a:off x="928865" y="18675"/>
        <a:ext cx="1226596" cy="594793"/>
      </dsp:txXfrm>
    </dsp:sp>
    <dsp:sp modelId="{CA24B939-E181-A646-8055-9287C3E5468B}">
      <dsp:nvSpPr>
        <dsp:cNvPr id="0" name=""/>
        <dsp:cNvSpPr/>
      </dsp:nvSpPr>
      <dsp:spPr>
        <a:xfrm>
          <a:off x="2489867" y="170"/>
          <a:ext cx="1263606" cy="631803"/>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kern="1200" dirty="0"/>
            <a:t>Sample Size</a:t>
          </a:r>
        </a:p>
      </dsp:txBody>
      <dsp:txXfrm>
        <a:off x="2508372" y="18675"/>
        <a:ext cx="1226596" cy="594793"/>
      </dsp:txXfrm>
    </dsp:sp>
    <dsp:sp modelId="{120CBF28-4DC5-164B-AD3E-F14615C3A510}">
      <dsp:nvSpPr>
        <dsp:cNvPr id="0" name=""/>
        <dsp:cNvSpPr/>
      </dsp:nvSpPr>
      <dsp:spPr>
        <a:xfrm>
          <a:off x="2616228" y="631973"/>
          <a:ext cx="126360" cy="473852"/>
        </a:xfrm>
        <a:custGeom>
          <a:avLst/>
          <a:gdLst/>
          <a:ahLst/>
          <a:cxnLst/>
          <a:rect l="0" t="0" r="0" b="0"/>
          <a:pathLst>
            <a:path>
              <a:moveTo>
                <a:pt x="0" y="0"/>
              </a:moveTo>
              <a:lnTo>
                <a:pt x="0" y="473852"/>
              </a:lnTo>
              <a:lnTo>
                <a:pt x="126360" y="47385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37FABB7-80F0-9D40-AAC8-06D0BD781CBB}">
      <dsp:nvSpPr>
        <dsp:cNvPr id="0" name=""/>
        <dsp:cNvSpPr/>
      </dsp:nvSpPr>
      <dsp:spPr>
        <a:xfrm>
          <a:off x="2742589" y="789923"/>
          <a:ext cx="1010884" cy="631803"/>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50, 100, 1000 </a:t>
          </a:r>
        </a:p>
      </dsp:txBody>
      <dsp:txXfrm>
        <a:off x="2761094" y="808428"/>
        <a:ext cx="973874" cy="594793"/>
      </dsp:txXfrm>
    </dsp:sp>
    <dsp:sp modelId="{D4681565-9517-0645-ABA2-CF9841792F60}">
      <dsp:nvSpPr>
        <dsp:cNvPr id="0" name=""/>
        <dsp:cNvSpPr/>
      </dsp:nvSpPr>
      <dsp:spPr>
        <a:xfrm>
          <a:off x="4069375" y="170"/>
          <a:ext cx="1263606" cy="631803"/>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kern="1200" dirty="0"/>
            <a:t>Iteration (100)</a:t>
          </a:r>
        </a:p>
      </dsp:txBody>
      <dsp:txXfrm>
        <a:off x="4087880" y="18675"/>
        <a:ext cx="1226596" cy="594793"/>
      </dsp:txXfrm>
    </dsp:sp>
    <dsp:sp modelId="{D0584090-A245-B84D-8D04-3E5A3356EE9E}">
      <dsp:nvSpPr>
        <dsp:cNvPr id="0" name=""/>
        <dsp:cNvSpPr/>
      </dsp:nvSpPr>
      <dsp:spPr>
        <a:xfrm>
          <a:off x="4195736" y="631973"/>
          <a:ext cx="126360" cy="473852"/>
        </a:xfrm>
        <a:custGeom>
          <a:avLst/>
          <a:gdLst/>
          <a:ahLst/>
          <a:cxnLst/>
          <a:rect l="0" t="0" r="0" b="0"/>
          <a:pathLst>
            <a:path>
              <a:moveTo>
                <a:pt x="0" y="0"/>
              </a:moveTo>
              <a:lnTo>
                <a:pt x="0" y="473852"/>
              </a:lnTo>
              <a:lnTo>
                <a:pt x="126360" y="473852"/>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E4A6C1-D86C-2F4C-99F8-A1FB735E9098}">
      <dsp:nvSpPr>
        <dsp:cNvPr id="0" name=""/>
        <dsp:cNvSpPr/>
      </dsp:nvSpPr>
      <dsp:spPr>
        <a:xfrm>
          <a:off x="4322096" y="789923"/>
          <a:ext cx="1010884" cy="631803"/>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All remaining - Common Causes </a:t>
          </a:r>
        </a:p>
      </dsp:txBody>
      <dsp:txXfrm>
        <a:off x="4340601" y="808428"/>
        <a:ext cx="973874" cy="594793"/>
      </dsp:txXfrm>
    </dsp:sp>
    <dsp:sp modelId="{DE576545-BC18-9D44-8B31-7538DC7C7E80}">
      <dsp:nvSpPr>
        <dsp:cNvPr id="0" name=""/>
        <dsp:cNvSpPr/>
      </dsp:nvSpPr>
      <dsp:spPr>
        <a:xfrm>
          <a:off x="4195736" y="631973"/>
          <a:ext cx="126360" cy="1263606"/>
        </a:xfrm>
        <a:custGeom>
          <a:avLst/>
          <a:gdLst/>
          <a:ahLst/>
          <a:cxnLst/>
          <a:rect l="0" t="0" r="0" b="0"/>
          <a:pathLst>
            <a:path>
              <a:moveTo>
                <a:pt x="0" y="0"/>
              </a:moveTo>
              <a:lnTo>
                <a:pt x="0" y="1263606"/>
              </a:lnTo>
              <a:lnTo>
                <a:pt x="126360" y="1263606"/>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EE1D07-708D-1A4A-B78F-178D32157F6F}">
      <dsp:nvSpPr>
        <dsp:cNvPr id="0" name=""/>
        <dsp:cNvSpPr/>
      </dsp:nvSpPr>
      <dsp:spPr>
        <a:xfrm>
          <a:off x="4322096" y="1579677"/>
          <a:ext cx="1010884" cy="631803"/>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kern="1200" dirty="0"/>
            <a:t>Using Direct Effect to calculate the MAPE, RMSE</a:t>
          </a:r>
        </a:p>
      </dsp:txBody>
      <dsp:txXfrm>
        <a:off x="4340601" y="1598182"/>
        <a:ext cx="973874" cy="5947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7D262-BCB5-9645-B3A4-3F6195C8FE6B}">
      <dsp:nvSpPr>
        <dsp:cNvPr id="0" name=""/>
        <dsp:cNvSpPr/>
      </dsp:nvSpPr>
      <dsp:spPr>
        <a:xfrm>
          <a:off x="928637" y="79"/>
          <a:ext cx="1119723" cy="559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err="1"/>
            <a:t>DataType</a:t>
          </a:r>
          <a:endParaRPr lang="en-GB" sz="1700" kern="1200" dirty="0"/>
        </a:p>
      </dsp:txBody>
      <dsp:txXfrm>
        <a:off x="945035" y="16477"/>
        <a:ext cx="1086927" cy="527065"/>
      </dsp:txXfrm>
    </dsp:sp>
    <dsp:sp modelId="{EAA8FA79-4D58-5248-96FF-D38E96B15B96}">
      <dsp:nvSpPr>
        <dsp:cNvPr id="0" name=""/>
        <dsp:cNvSpPr/>
      </dsp:nvSpPr>
      <dsp:spPr>
        <a:xfrm>
          <a:off x="2328292" y="79"/>
          <a:ext cx="1119723" cy="559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Sample Size</a:t>
          </a:r>
        </a:p>
      </dsp:txBody>
      <dsp:txXfrm>
        <a:off x="2344690" y="16477"/>
        <a:ext cx="1086927" cy="527065"/>
      </dsp:txXfrm>
    </dsp:sp>
    <dsp:sp modelId="{79D4F1E7-806D-4845-839E-025BA1886B0F}">
      <dsp:nvSpPr>
        <dsp:cNvPr id="0" name=""/>
        <dsp:cNvSpPr/>
      </dsp:nvSpPr>
      <dsp:spPr>
        <a:xfrm>
          <a:off x="2440264"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6E7DAB-9FFD-994B-A2E8-5E7121CA4072}">
      <dsp:nvSpPr>
        <dsp:cNvPr id="0" name=""/>
        <dsp:cNvSpPr/>
      </dsp:nvSpPr>
      <dsp:spPr>
        <a:xfrm>
          <a:off x="2552237"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50, 100, 1000 </a:t>
          </a:r>
        </a:p>
      </dsp:txBody>
      <dsp:txXfrm>
        <a:off x="2568635" y="716305"/>
        <a:ext cx="862983" cy="527065"/>
      </dsp:txXfrm>
    </dsp:sp>
    <dsp:sp modelId="{A987B869-71DA-7E47-B3D4-CDD08154220A}">
      <dsp:nvSpPr>
        <dsp:cNvPr id="0" name=""/>
        <dsp:cNvSpPr/>
      </dsp:nvSpPr>
      <dsp:spPr>
        <a:xfrm>
          <a:off x="3727947" y="79"/>
          <a:ext cx="1119723" cy="559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kern="1200" dirty="0"/>
            <a:t>Iteration (100)</a:t>
          </a:r>
        </a:p>
      </dsp:txBody>
      <dsp:txXfrm>
        <a:off x="3744345" y="16477"/>
        <a:ext cx="1086927" cy="527065"/>
      </dsp:txXfrm>
    </dsp:sp>
    <dsp:sp modelId="{092090BF-618C-9B4A-B305-4161D61E384C}">
      <dsp:nvSpPr>
        <dsp:cNvPr id="0" name=""/>
        <dsp:cNvSpPr/>
      </dsp:nvSpPr>
      <dsp:spPr>
        <a:xfrm>
          <a:off x="3839919" y="559941"/>
          <a:ext cx="111972" cy="419896"/>
        </a:xfrm>
        <a:custGeom>
          <a:avLst/>
          <a:gdLst/>
          <a:ahLst/>
          <a:cxnLst/>
          <a:rect l="0" t="0" r="0" b="0"/>
          <a:pathLst>
            <a:path>
              <a:moveTo>
                <a:pt x="0" y="0"/>
              </a:moveTo>
              <a:lnTo>
                <a:pt x="0" y="419896"/>
              </a:lnTo>
              <a:lnTo>
                <a:pt x="111972" y="4198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006F10-8559-2E43-AFAE-FABFAC500EC1}">
      <dsp:nvSpPr>
        <dsp:cNvPr id="0" name=""/>
        <dsp:cNvSpPr/>
      </dsp:nvSpPr>
      <dsp:spPr>
        <a:xfrm>
          <a:off x="3951892" y="699907"/>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All remaining - Common Causes </a:t>
          </a:r>
        </a:p>
      </dsp:txBody>
      <dsp:txXfrm>
        <a:off x="3968290" y="716305"/>
        <a:ext cx="862983" cy="527065"/>
      </dsp:txXfrm>
    </dsp:sp>
    <dsp:sp modelId="{26DF6F43-88D9-DE47-B829-C51E60257CFA}">
      <dsp:nvSpPr>
        <dsp:cNvPr id="0" name=""/>
        <dsp:cNvSpPr/>
      </dsp:nvSpPr>
      <dsp:spPr>
        <a:xfrm>
          <a:off x="3839919" y="559941"/>
          <a:ext cx="111972" cy="1119723"/>
        </a:xfrm>
        <a:custGeom>
          <a:avLst/>
          <a:gdLst/>
          <a:ahLst/>
          <a:cxnLst/>
          <a:rect l="0" t="0" r="0" b="0"/>
          <a:pathLst>
            <a:path>
              <a:moveTo>
                <a:pt x="0" y="0"/>
              </a:moveTo>
              <a:lnTo>
                <a:pt x="0" y="1119723"/>
              </a:lnTo>
              <a:lnTo>
                <a:pt x="111972" y="11197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3E1FA-EED9-FA43-972E-2610A50C249C}">
      <dsp:nvSpPr>
        <dsp:cNvPr id="0" name=""/>
        <dsp:cNvSpPr/>
      </dsp:nvSpPr>
      <dsp:spPr>
        <a:xfrm>
          <a:off x="3951892" y="1399734"/>
          <a:ext cx="895779" cy="55986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GB" sz="900" kern="1200" dirty="0"/>
            <a:t>Using Direct Effect to calculate the MAPE, RMSE</a:t>
          </a:r>
        </a:p>
      </dsp:txBody>
      <dsp:txXfrm>
        <a:off x="3968290" y="1416132"/>
        <a:ext cx="862983" cy="52706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21:30:04.459"/>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9:10.716"/>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28:39.035"/>
    </inkml:context>
    <inkml:brush xml:id="br0">
      <inkml:brushProperty name="width" value="0.05" units="cm"/>
      <inkml:brushProperty name="height" value="0.05" units="cm"/>
      <inkml:brushProperty name="color" value="#F6630D"/>
    </inkml:brush>
  </inkml:definitions>
  <inkml:trace contextRef="#ctx0" brushRef="#br0">1807 2350 24575,'-24'31'0,"-17"10"0,-13-6 0,-21 0 0,-18-16 0,38-14 0,-5-4 0,-11-4 0,-5-5 0,-13-5 0,-5-6 0,23 1 0,-4-4 0,2-3 0,-2-3 0,0-2 0,2-3 0,5 1 0,2-3 0,4-2 0,-17-17 0,9-6 0,18 3 0,9-4 0,5-8 0,7-3 0,3-3 0,2-1 0,6 5 0,2 1 0,4 6 0,2 3 0,6-38 0,10 46 0,4-4 0,5-9 0,5-3 0,7-10 0,5-3 0,6-11 0,6 2 0,4 0 0,3 1 0,4 3 0,6 5 0,-1 9 0,4 5 0,-3 12 0,4 7 0,-2 9 0,3 7 0,-4 9 0,2 6 0,6 6 0,1 3 0,4 6 0,0 5 0,4 3 0,0 6 0,4 4 0,0 2 0,-6 4 0,-2 2 0,-5 2 0,-4 1 0,-8-1 0,-6 1 0,23 26 0,-21 7 0,-12 11 0,-20-23 0,-1 4 0,3 7 0,0 2 0,3 5 0,0 0 0,-1-1 0,0-1 0,-3-9 0,-2 0 0,8 39 0,-11-8 0,-8 3 0,-2 4 0,-3-7 0,-6-8 0,-6-12 0,-6-6 0,-8 3 0,-8 3 0,-13 4 0,-19 2 0,23-35 0,-3-2 0,-8 2 0,-1-2 0,-2-2 0,-2-1 0,-1-3 0,-1-1 0,1-2 0,1 0 0,4-3 0,3 0 0,-33 16 0,32-11 0,27-10 0,14-10 0,8-4 0,0-3 0,-2 1 0,-12-3 0,-25-22 0,-16-23 0,12 14 0,9-7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28:50.328"/>
    </inkml:context>
    <inkml:brush xml:id="br0">
      <inkml:brushProperty name="width" value="0.05" units="cm"/>
      <inkml:brushProperty name="height" value="0.05" units="cm"/>
      <inkml:brushProperty name="color" value="#F6630D"/>
    </inkml:brush>
  </inkml:definitions>
  <inkml:trace contextRef="#ctx0" brushRef="#br0">133 165 24575,'-13'92'0,"-2"0"0,0 0 0,1 0 0,0 1 0,-2 6 0,0 2 0,3-11 0,3-30 0,4-22 0,6-36 0,0-2 0,0-5 0,3-21 0,6-31 0,3-44 0,-5 39 0,0-2 0,-3 4 0,0 3 0,2-35 0,-2 39 0,1 21 0,7 0 0,12-9 0,12-11 0,11-1 0,5 3 0,12 5 0,5 8 0,4 1 0,-11 6 0,-22 13 0,-19 7 0,-12 7 0,-3 6 0,6 7 0,4 4 0,-1 4 0,-4-2 0,-10 3 0,-14 6 0,-15 14 0,-20 20 0,-8 7 0,4-4 0,11-12 0,14-15 0,6-10 0,6-7 0,-1-5 0,1-3 0,2-4 0,-3-1 0,-1 0 0,-1 1 0,-1 1 0,4 0 0,2-2 0,7-1 0,9-3 0,23-2 0,24-1 0,31 1 0,17 3 0,-8 3 0,-19 4 0,-33-1 0,-21-1 0,-9 3 0,-5 0 0,-2 6 0,0 4 0,-2 6 0,-1 6 0,-5 1 0,-5 4 0,-12 0 0,-20-1 0,-22-1 0,-8-3 0,-1-5 0,15-4 0,14-1 0,11-2 0,9-4 0,6-4 0,6-4 0,4-3 0,5-2 0,3-3 0,8-8 0,-3 5 0,5-7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28:52.774"/>
    </inkml:context>
    <inkml:brush xml:id="br0">
      <inkml:brushProperty name="width" value="0.05" units="cm"/>
      <inkml:brushProperty name="height" value="0.05" units="cm"/>
      <inkml:brushProperty name="color" value="#F6630D"/>
    </inkml:brush>
  </inkml:definitions>
  <inkml:trace contextRef="#ctx0" brushRef="#br0">320 1 24575,'-8'19'0,"-10"20"0,-8 31 0,7-14 0,-2 7 0,-4 16 0,-1 3 0,0 7 0,1-1 0,1-4 0,1-3 0,3-14 0,3-5 0,-6 21 0,9-36 0,10-28 0,5-24 0,16-33 0,23-52 0,-8 23 0,6-10 0,-2 4 0,-1 2 0,0 0 0,-2 4 0,2-2 0,-6 13 0,-2 5 0,1 7 0,7 3 0,20 1 0,22 4 0,17 9 0,7 6 0,-9 8 0,-23 6 0,-23 5 0,-25 3 0,-16 6 0,-13 13 0,-14 22 0,-17 23 0,-15 10 0,-9-7 0,-1-17 0,-9-21 0,-14-14 0,-8-9 0,-2-4 0,24-1 0,24 2 0,23-1 0,15-1 0,6 0 0,5-2 0,7 0 0,8-3 0,17 0 0,9 1 0,7 4 0,5 8 0,-2 8 0,10 8 0,5 4 0,3 1 0,-6-3 0,-19-4 0,-18-6 0,-17-2 0,-7 0 0,-4 1 0,-5 1 0,-7 2 0,-9 3 0,-7 2 0,-11 4 0,-13 1 0,-13-5 0,-11-4 0,0-7 0,9-5 0,18-2 0,13 0 0,10-2 0,7 1 0,6-3 0,3-11 0,8 5 0,-1-8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31:14.362"/>
    </inkml:context>
    <inkml:brush xml:id="br0">
      <inkml:brushProperty name="width" value="0.05" units="cm"/>
      <inkml:brushProperty name="height" value="0.05" units="cm"/>
      <inkml:brushProperty name="color" value="#F6630D"/>
    </inkml:brush>
  </inkml:definitions>
  <inkml:trace contextRef="#ctx0" brushRef="#br0">0 1 24575,'3'17'0,"1"6"0,3 11 0,6 13 0,7 11 0,10 12 0,5 4 0,1-5 0,-6-14 0,-10-18 0,-9-17 0,-7-12 0,-2-4 0,5-12 0,6-13 0,10-18 0,9-22 0,7-13 0,-4-1 0,-1 9 0,-9 18 0,-9 17 0,-7 15 0,-6 9 0,-1 6 0,-4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31:35.850"/>
    </inkml:context>
    <inkml:brush xml:id="br0">
      <inkml:brushProperty name="width" value="0.05" units="cm"/>
      <inkml:brushProperty name="height" value="0.05" units="cm"/>
      <inkml:brushProperty name="color" value="#F6630D"/>
    </inkml:brush>
  </inkml:definitions>
  <inkml:trace contextRef="#ctx0" brushRef="#br0">895 2 24575,'-8'-1'0,"-7"1"0,-20 5 0,-32 7 0,-33 5 0,42-9 0,-1 0 0,2-1 0,0-1 0,-39 1 0,26-4 0,18 1 0,11-2 0,0 1 0,-5 1 0,4-1 0,11-1 0,16-2 0,11 0 0,3-1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31:36.637"/>
    </inkml:context>
    <inkml:brush xml:id="br0">
      <inkml:brushProperty name="width" value="0.05" units="cm"/>
      <inkml:brushProperty name="height" value="0.05" units="cm"/>
      <inkml:brushProperty name="color" value="#F6630D"/>
    </inkml:brush>
  </inkml:definitions>
  <inkml:trace contextRef="#ctx0" brushRef="#br0">1 1 24575,'21'46'0,"-4"-10"0,6 16 0,-3-12 0,2 3 0,0 3 0,-3-4 0,-2-3 0,-2-1 0,1 1 0,2-1 0,-1-5 0,-4-4 0,-2-7 0,-2 0 0,2 2 0,-1-1 0,0-4 0,-4-6 0,-3-8 0,-2-2 0,8-3 0,16-4 0,-12 1 0,9-3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36:34.219"/>
    </inkml:context>
    <inkml:brush xml:id="br0">
      <inkml:brushProperty name="width" value="0.05" units="cm"/>
      <inkml:brushProperty name="height" value="0.05" units="cm"/>
      <inkml:brushProperty name="color" value="#F6630D"/>
    </inkml:brush>
  </inkml:definitions>
  <inkml:trace contextRef="#ctx0" brushRef="#br0">5 1 24575,'-2'95'0,"1"-2"0,0-6 0,1-8 0,3 3 0,1-23 0,0-23 0,-2-20 0,-1-12 0,5-8 0,13-12 0,27-26 0,25-24 0,-29 27 0,0 2 0,0 0 0,-2 2 0,19-14 0,-23 20 0,-15 15 0,-15 10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36:35.907"/>
    </inkml:context>
    <inkml:brush xml:id="br0">
      <inkml:brushProperty name="width" value="0.05" units="cm"/>
      <inkml:brushProperty name="height" value="0.05" units="cm"/>
      <inkml:brushProperty name="color" value="#F6630D"/>
    </inkml:brush>
  </inkml:definitions>
  <inkml:trace contextRef="#ctx0" brushRef="#br0">208 1 24575,'15'23'0,"7"5"0,11 7 0,11 2 0,0-8 0,-7-9 0,-12-9 0,-12-7 0,-5-1 0,3 2 0,4 5 0,6 2 0,4 4 0,-1 0 0,-8-5 0,-9-4 0,-7-5 0,-5-2 0,-9 2 0,-10 2 0,-15 6 0,-8 5 0,-3 5 0,0 2 0,5 0 0,4 0 0,3 0 0,8 1 0,2 0 0,5-3 0,3-4 0,-3 0 0,-1-2 0,0-1 0,4 0 0,7-6 0,7-2 0,3-4 0,3-1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7T14:44:30.27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62 142,'-12'89,"2"-1,-2 0,1 2,0 0,6-5,24-11,32-21,24-8,8-9,-8-10,17-8,0-18,6-3,7-8,-15-11,-17-18,-17-5,-1-17,-22 14,-5-6,-16 4,-6-4,-6-6,-5-3,-3-4,-4 2,-1 8,-4 2,-24-31,15 43,-1 20,8 22,-46 2,-2-1,15 0,-4-1,-31-5,5 1,14 2,13 4,10 7,3 10,-3 12,-3 9,2 3,6-2,10-7,13-11,7-9,6-6,1 1,0 4,0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21.339"/>
    </inkml:context>
    <inkml:brush xml:id="br0">
      <inkml:brushProperty name="width" value="0.05" units="cm"/>
      <inkml:brushProperty name="height" value="0.05" units="cm"/>
      <inkml:brushProperty name="color" value="#F6630D"/>
    </inkml:brush>
  </inkml:definitions>
  <inkml:trace contextRef="#ctx0" brushRef="#br0">0 1 24575,'38'61'0,"-1"0"0,0 0 0,19 10 0,0-33 0,-6-74 0,-3-24 0,-4 14 0,-9 7 0,-15 15 0,-5 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7T14:44:31.8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1099 1010,'-74'55,"-2"-9,2-18,23-16,-1-3,-12 0,-1-4,-4-1,1-3,4-3,2-5,9-3,2-4,-30-25,16-18,15-18,12-19,23 39,4-1,1-2,5-1,4-2,4 0,6 1,2 3,6-1,4 3,6 3,5 4,37-30,9 22,-1 22,-3 14,1 10,2 7,5 6,1 5,-7 5,-10 5,-14 3,-9 5,-5 6,15 36,-13-4,-13-19,-1 1,5 22,-9 18,-14-25,-12 30,-24-10,-4 1,-3-1,-3-5,12-19,-1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7T14:44:33.87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952 100,'-58'10,"-2"1,7-1,-2 3,-33 6,0 2,20-3,5 2,7-3,6 1,-27 16,28 2,9 4,4 11,2 14,2 20,10 8,7 6,8-12,7-12,2-8,4-10,6-4,6-8,8-1,9-2,3-7,-1-5,-4-13,-1-6,14-5,22-5,23-5,11-5,-6-3,-18 2,-14 3,-6 2,-2-1,3-3,-2 0,-6-3,-9-3,-8-13,-2-14,-3-10,-6-34,-12 7,-12-21,-14 16,-10 4,-7 9,-2 12,0 15,-6 9,-7 5,-15 1,-8-3,4 3,8 1,18 6,8 9,5 2,0 0,-14-25,11-11,3-4,-7 0,-2-30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7T14:44:35.7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1359 277,'-23'-32,"-31"-13,-9-1,-29-2,10 3,-5 4,24 27,1 8,3 7,2 4,-42 13,40 5,0 5,8-1,3 1,-3 3,1 1,7 0,3 0,-16 25,3 3,8 6,10 7,22-22,4 1,3 31,14 21,16-32,9-4,10-6,0-12,0-7,-3-6,-3-3,2 0,7-2,9-3,10-4,3-1,0-2,-6-2,-7-6,-2-5,4-9,10-8,7-5,-4-4,-4-3,-4-4,-2-7,-2-2,-6-3,-8-1,-10 0,-9-5,-7-5,-9-37,-6 10,-6-29,-2 27,-2 12,-3 3,4 26,-2 2,1 19,-7-9,-2 0,2 3,5 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8:06.302"/>
    </inkml:context>
    <inkml:brush xml:id="br0">
      <inkml:brushProperty name="width" value="0.05" units="cm"/>
      <inkml:brushProperty name="height" value="0.05" units="cm"/>
      <inkml:brushProperty name="color" value="#F6630D"/>
    </inkml:brush>
  </inkml:definitions>
  <inkml:trace contextRef="#ctx0" brushRef="#br0">1 1 24575,'0'79'0,"2"17"0,0-13 0,1 4 0,1 0 0,-1-1 0,1-7 0,0-2 0,-1-13 0,1-4 0,2 19 0,-3-44 0,-6-35 0,-7-32 0,3 8 0,-2-6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8:06.884"/>
    </inkml:context>
    <inkml:brush xml:id="br0">
      <inkml:brushProperty name="width" value="0.05" units="cm"/>
      <inkml:brushProperty name="height" value="0.05" units="cm"/>
      <inkml:brushProperty name="color" value="#F6630D"/>
    </inkml:brush>
  </inkml:definitions>
  <inkml:trace contextRef="#ctx0" brushRef="#br0">1 1 24575,'33'48'0,"6"9"0,12 10 0,-2-4 0,-6-13 0,-14-19 0,-13-13 0,-7-15 0,-3-9 0,11-17 0,22-20 0,30-17 0,-25 25 0,3 0 0,2 4 0,-4 3 0,13-7 0,-26 16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8:07.809"/>
    </inkml:context>
    <inkml:brush xml:id="br0">
      <inkml:brushProperty name="width" value="0.05" units="cm"/>
      <inkml:brushProperty name="height" value="0.05" units="cm"/>
      <inkml:brushProperty name="color" value="#F6630D"/>
    </inkml:brush>
  </inkml:definitions>
  <inkml:trace contextRef="#ctx0" brushRef="#br0">228 1 24575,'-5'16'0,"-8"19"0,-13 39 0,8-23 0,0 5 0,-3 8 0,0 2 0,1 1 0,0-1 0,4-10 0,3-3 0,-8 28 0,10-33 0,7-23 0,4-14 0,0-7 0,1-3 0,11-1 0,31-8 0,50-7 0,-32 4 0,0 0 0,-3 0 0,-4 1 0,20-3 0,-48 10 0,-18 2 0,4 1 0,16-4 0,-13 2 0,7-3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8:08.540"/>
    </inkml:context>
    <inkml:brush xml:id="br0">
      <inkml:brushProperty name="width" value="0.05" units="cm"/>
      <inkml:brushProperty name="height" value="0.05" units="cm"/>
      <inkml:brushProperty name="color" value="#F6630D"/>
    </inkml:brush>
  </inkml:definitions>
  <inkml:trace contextRef="#ctx0" brushRef="#br0">541 0 24575,'-52'30'0,"0"7"0,9-6 0,-2 1 0,-35 30 0,0-3 0,11-10 0,13-12 0,20-14 0,19-11 0,9-7 0,7-4 0,0-1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7:30.466"/>
    </inkml:context>
    <inkml:brush xml:id="br0">
      <inkml:brushProperty name="width" value="0.05" units="cm"/>
      <inkml:brushProperty name="height" value="0.05" units="cm"/>
      <inkml:brushProperty name="color" value="#F6630D"/>
    </inkml:brush>
  </inkml:definitions>
  <inkml:trace contextRef="#ctx0" brushRef="#br0">25 0 24575,'-3'102'0,"0"-1"0,1-1 0,0-9 0,-6 7 0,2 19 0,16-52 0,43-91 0,16-13 0,13-5 0,4-4 0,-26 14 0,-3 2 0,6-2 0,-8 3 0,-18 10 0,-33 22 0,-4 2 0,0 0 0,0-2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7:31.632"/>
    </inkml:context>
    <inkml:brush xml:id="br0">
      <inkml:brushProperty name="width" value="0.05" units="cm"/>
      <inkml:brushProperty name="height" value="0.05" units="cm"/>
      <inkml:brushProperty name="color" value="#F6630D"/>
    </inkml:brush>
  </inkml:definitions>
  <inkml:trace contextRef="#ctx0" brushRef="#br0">425 0 24575,'0'28'0,"0"44"0,3-5 0,4 38 0,4-4 0,-3-40 0,0-1 0,-26-47 0,-36-3 0,-25-5 0,-10-1 0,6-4 0,29-1 0,15 0 0,19 0 0,6-1 0,10 1 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7:32.672"/>
    </inkml:context>
    <inkml:brush xml:id="br0">
      <inkml:brushProperty name="width" value="0.05" units="cm"/>
      <inkml:brushProperty name="height" value="0.05" units="cm"/>
      <inkml:brushProperty name="color" value="#F6630D"/>
    </inkml:brush>
  </inkml:definitions>
  <inkml:trace contextRef="#ctx0" brushRef="#br0">208 0 24575,'52'49'0,"25"16"0,2 1 0,-8-6 0,0 0 0,-12-9 0,-41-38 0,-19-8 0,-42 21 0,-16 4 0,9-7 0,-23 12 0,0-2 0,19-20 0,-11 1 0,26-9 0,-15 0 0,0 2 0,17-3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22.093"/>
    </inkml:context>
    <inkml:brush xml:id="br0">
      <inkml:brushProperty name="width" value="0.05" units="cm"/>
      <inkml:brushProperty name="height" value="0.05" units="cm"/>
      <inkml:brushProperty name="color" value="#F6630D"/>
    </inkml:brush>
  </inkml:definitions>
  <inkml:trace contextRef="#ctx0" brushRef="#br0">2 1 24575,'0'13'0,"-2"25"0,4 55 0,1-21 0,2 7 0,3 21 0,2 3 0,1 0 0,1-3 0,-2-16 0,0-6 0,-3-21 0,-1-8 0,1-2 0,1-38 0,15-36 0,23-33 0,-12 13 0,5-3 0,13-11 0,7-1 0,17-6 0,-1 5 0,-30 22 0,-2 4 0,1 8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54:45.377"/>
    </inkml:context>
    <inkml:brush xml:id="br0">
      <inkml:brushProperty name="width" value="0.05" units="cm"/>
      <inkml:brushProperty name="height" value="0.05" units="cm"/>
      <inkml:brushProperty name="color" value="#F6630D"/>
    </inkml:brush>
  </inkml:definitions>
  <inkml:trace contextRef="#ctx0" brushRef="#br0">1620 1429 24575,'-2'47'0,"0"-7"0,-18-4 0,-19 2 0,-37 19 0,20-26 0,-6-4 0,-17 3 0,-7-4 0,-13-2 0,-1-5 0,-4-3 0,1-5 0,5-7 0,4-6 0,11-6 0,4-7 0,12-4 0,5-6 0,6-6 0,5-7 0,9 0 0,4-3 0,-20-45 0,18-9 0,27 44 0,5-5 0,5-15 0,8-7 0,8-18 0,7-5-199,-3 25 1,2-1 0,2-1 198,1 2 0,2 1 0,0 1 0,11-21 0,1 6 0,-2 21 0,3 6 0,-4 15 0,4 7 0,48-22 0,-35 39 0,4 5 0,7 5 0,3 4 0,8 7 0,2 5 297,-2 6 1,-1 3-298,-11-1 0,-4 13 0,-4 26 0,-4 19 0,-8-3 0,-8-10 0,-3 4 0,0 17 0,1 9 0,-8-8 0,-14-10 0,-6-6 0,1 0 0,-2-1 0,-1 38 0,-1-24 0,-2-20 0,-1-22 0,-1-8 0,0-7 0,-27 47 0,22-43 0,-19 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54:47.270"/>
    </inkml:context>
    <inkml:brush xml:id="br0">
      <inkml:brushProperty name="width" value="0.05" units="cm"/>
      <inkml:brushProperty name="height" value="0.05" units="cm"/>
      <inkml:brushProperty name="color" value="#F6630D"/>
    </inkml:brush>
  </inkml:definitions>
  <inkml:trace contextRef="#ctx0" brushRef="#br0">160 1 24575,'0'24'0,"1"51"0,1-1 0,1 12 0,-1-4 0,0 6 0,1 7-1250,0-4 1,1 7-1,0 3 1,-1 1 1249,1-12 0,-1 1 0,1 3 0,0-1 0,0 1 0,-1 1 0,1 1 0,-1-1 0,0 1 0,2-3 0,-2-2 0,0-1 0,0-1 0,0-2 0,-1-2 72,1 6 0,0-3 0,-1-3 1,0-1-73,0 15 0,-1-4 0,0-3 242,1-11 0,-1-3 1,0-1-243,0-5 0,-1-3 0,1 2 0,0 33 0,1-2 0,0-5 0,-1-1 0,1-2 0,0-1 0,-1-10 0,0-5 0,0-10 0,0-3 1238,0-10 1,-1-1-1239,-1 35 1094,-1-3-1094,-1-5 411,0-12-411,0-18 0,2-22 0,-1-12 0,-1-1 0,0 2 0,-2 3 0,2-5 0,0-5 0,1-10 0,-1-8 0,-6-15 0,-7-18 0,-12-31 0,-11-22 0,17 42 0,0 1 0,0 1 0,0 0 0,-22-46 0,35 122 0,6 7 0,14 21 0,3 6 0,6 18 0,-8-37 0,-6-21 0,-2-7 0,-2-8 0,4-8 0,11-17 0,35-35 0,-11 9 0,5-6 0,12-16 0,1-5 0,2-4 0,0-3 0,-9 9 0,-4 0 0,-9 11 0,0 2 0,6-6 0,-3 5 0,3-1 0,12-10 0,-45 59 0,-7 6 0,-4 3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55:17.661"/>
    </inkml:context>
    <inkml:brush xml:id="br0">
      <inkml:brushProperty name="width" value="0.05" units="cm"/>
      <inkml:brushProperty name="height" value="0.05" units="cm"/>
      <inkml:brushProperty name="color" value="#F6630D"/>
    </inkml:brush>
  </inkml:definitions>
  <inkml:trace contextRef="#ctx0" brushRef="#br0">1 338 24575,'10'17'0,"8"7"0,12 8 0,9 7 0,6 1 0,2-3 0,-1-3 0,-7-8 0,-6-5 0,-9-7 0,-6-5 0,-7-4 0,-4-3 0,-3-3 0,4-12 0,13-24 0,18-27 0,-11 18 0,3-2 0,4-5 0,2 0 0,3 3 0,0 0 0,-2 7 0,-2 2 0,25-19 0,-15 20 0,-20 18 0,-10 11 0,-11 6 0,-3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55:39.829"/>
    </inkml:context>
    <inkml:brush xml:id="br0">
      <inkml:brushProperty name="width" value="0.05" units="cm"/>
      <inkml:brushProperty name="height" value="0.05" units="cm"/>
      <inkml:brushProperty name="color" value="#F6630D"/>
    </inkml:brush>
  </inkml:definitions>
  <inkml:trace contextRef="#ctx0" brushRef="#br0">1555 1564 24575,'-14'1'0,"-1"1"0,-19 0 0,-56 0 0,26-1 0,-6 0 0,-9 0 0,-3 0 0,0-1 0,3 0 0,17-1 0,3-2 0,6 0 0,0-3 0,-43-13 0,3-10 0,43 8 0,-1-3 0,-1-3 0,0-4 0,2 1 0,2-5 0,-6-11 0,7-4 0,13 6 0,6-3 0,1-15 0,7-4 0,10 1 0,6-1 0,2-7 0,2 1 0,3 3 0,2 1 0,4 9 0,2 1 0,22-39 0,10 20 0,11 7 0,5 10 0,6 11 0,6 8 0,5 10 0,14 4 0,8 7 0,-42 13 0,0 0 0,1 1 0,1 3 0,-1 0 0,-1 1 0,-3 2 0,-1 0 0,39 6 0,-12 9 0,-12 6 0,-8 8 0,-2 12 0,3 13 0,6 18 0,-28-28 0,0 2 0,0 1 0,0 1 0,-1-1 0,-1 1 0,26 33 0,-18-16 0,-14-11 0,-13-8 0,-6 2 0,-6 1 0,-2 2 0,-4 3 0,-2 3 0,-5 3 0,-8 0 0,-8-1 0,-11-2 0,-15-4 0,-15-2 0,-10-4 0,2-6 0,10-9 0,14-10 0,15-10 0,11-4 0,6-6 0,3 0 0,4-1 0,2 0 0,4 0 0,2-1 0,1 0 0,1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4:41:52.758"/>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3:58.346"/>
    </inkml:context>
    <inkml:brush xml:id="br0">
      <inkml:brushProperty name="width" value="0.05" units="cm"/>
      <inkml:brushProperty name="height" value="0.05" units="cm"/>
      <inkml:brushProperty name="color" value="#F6630D"/>
    </inkml:brush>
  </inkml:definitions>
  <inkml:trace contextRef="#ctx0" brushRef="#br0">1 154 24575,'2'17'0,"2"16"0,4 14 0,4 3 0,-1-13 0,-1-19 0,-4-14 0,-1-5 0,2-1 0,14-3 0,28-13 0,0-3 0,7-4 0,21-11 0,6-4 0,-16 7 0,3-2 0,-5 3 0,0-1 0,-6 3 0,-10 6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3:59.593"/>
    </inkml:context>
    <inkml:brush xml:id="br0">
      <inkml:brushProperty name="width" value="0.05" units="cm"/>
      <inkml:brushProperty name="height" value="0.05" units="cm"/>
      <inkml:brushProperty name="color" value="#F6630D"/>
    </inkml:brush>
  </inkml:definitions>
  <inkml:trace contextRef="#ctx0" brushRef="#br0">1 930 24575,'21'-1'0,"14"-4"0,45-8 0,-11-1 0,13-3 0,11-1 0,11-2 0,8-1-1215,-22 4 0,4-1 0,5-1 1,4 0-1,4 0 1215,-22 5 0,4-1 0,2 1 0,2-1 0,2 0 0,1 1 0,1-1 0,0 1-403,-1 0 0,1 0 1,1 1-1,2-1 1,0 1-1,1-1 1,0 1-1,0 0 0,0 0 403,-6 1 0,0 0 0,1 1 0,0-1 0,0 0 0,0 1 0,1 0 0,-1-1 0,0 1 0,0 0 0,-1 0 0,0 0 0,0 0 0,1 0 0,-1 0 0,-1 0 0,1 1 0,-1-1 0,0 1 0,-1-1 0,7 0 0,-2 0 0,0 0 0,-1 0 0,0 0 0,1 1 0,-1-1 0,2 1 0,0 0 0,4 0 0,0 0 0,1 0 0,1 0 0,-1 1 0,1-1 0,0 2 0,0-1 0,0 1 0,-9 1 0,0 1 0,0-1 0,0 1 0,0 1 0,0-1 0,1 1 0,-1 0 0,1 1 0,0-1 0,2 1 0,1 0 0,0 1 0,0 0 0,0 0 0,1 0 0,-1 1 0,0 0 0,0 0 0,0 0 0,0 1 0,1 0 0,-1 0 0,1 0 0,-1 1 0,0 0 0,0 0 0,-1 0 0,0 1 0,-2-1 0,6 1 0,-1 0 0,0 0 0,-1 0 0,0 1 0,-1-1 0,-1 1 0,-1 0 0,0 0-290,4 0 0,0 0 0,-1 1 1,-1-1-1,0 1 0,-2 0 1,-1-1-1,-2 1 290,3 1 0,-1-1 0,-1 1 0,-2-1 0,-1 1 0,-2 0 0,-1-1-241,19 1 1,-3 1 0,-2-1 0,-1 0 0,0 0 240,-5 0 0,-2 0 0,1 0 0,-2 0 0,1-1 0,-2 0 0,0 1 0,-1-1 0,1 0 0,-1 0 0,0-1 0,0 1 0,0-1 0,0 1 0,-1 0 254,-4-1 1,1 1-1,-1 0 1,-2 0-1,-1-1-254,12 2 0,-3 0 0,-1-1 0,-2 1 767,-7 0 1,-3-1-1,1 1 1,-1 0-768,-1 0 0,1 0 0,-1 0 0,0-1 0,0 1 0,0-1 0,0 0 0,-1 0 0,1 0 0,0-1 0,-1 0 0,-1 0 959,19 0 1,-2 1 0,-3-1-960,-19-1 0,-2 1 0,-3 0 1198,18 1 0,-4 1-1198,-9 3 0,-1 1 910,4 3 0,2 4-910,13 4 0,2 3 0,0 0 0,-2 0 682,-15-4 1,-5-1-683,25 5 0,-61-17 103,-46-6 1,7 1 0,-9-1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00.143"/>
    </inkml:context>
    <inkml:brush xml:id="br0">
      <inkml:brushProperty name="width" value="0.05" units="cm"/>
      <inkml:brushProperty name="height" value="0.05" units="cm"/>
      <inkml:brushProperty name="color" value="#F6630D"/>
    </inkml:brush>
  </inkml:definitions>
  <inkml:trace contextRef="#ctx0" brushRef="#br0">1 532 24575,'1'36'0,"4"38"0,3-8 0,3 8 0,6 19 0,1 3 0,2 1 0,1-4 0,-3-20 0,0-10 0,5-5 0,3-75 0,30-65 0,-11 15 0,6-7 0,-7 12 0,5-4 0,2-1-444,11-10 0,4-3 0,1 2 444,1 1 0,2 0 0,0 4 0,-1 4 0,0 2 0,2 4 0,-1 9 0,2 3 0,-9 7 0,-12 6 0,-5 7 0,42-9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00.894"/>
    </inkml:context>
    <inkml:brush xml:id="br0">
      <inkml:brushProperty name="width" value="0.05" units="cm"/>
      <inkml:brushProperty name="height" value="0.05" units="cm"/>
      <inkml:brushProperty name="color" value="#F6630D"/>
    </inkml:brush>
  </inkml:definitions>
  <inkml:trace contextRef="#ctx0" brushRef="#br0">0 529 24575,'1'58'0,"3"17"0,6 29 0,-1-51 0,1 0 0,16 42 0,1-17 0,1-10 0,-1-8 0,-2-14 0,-3-18 0,1-34 0,22-56 0,-5 5 0,6-8 0,-1 7 0,5-5 0,4-1-424,-3 7 1,3-2-1,3 0 1,1 1 423,6-2 0,2 1 0,2 1 0,1 1 0,4 0 0,3 1 0,-2 3 0,-6 4 0,21-13 0,-8 8 0,-19 17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09.444"/>
    </inkml:context>
    <inkml:brush xml:id="br0">
      <inkml:brushProperty name="width" value="0.05" units="cm"/>
      <inkml:brushProperty name="height" value="0.05" units="cm"/>
      <inkml:brushProperty name="color" value="#F6630D"/>
    </inkml:brush>
  </inkml:definitions>
  <inkml:trace contextRef="#ctx0" brushRef="#br0">0 0 24575,'4'19'0,"2"20"0,0 30 0,0 21 0,2 14 0,-5-49 0,1 0 0,1 0 0,1-1 0,6 40 0,-2-30 0,-1-31 0,-4-27 0,4-18 0,8-12 0,14-18 0,17-21 0,-15 22 0,3-2 0,6-7 0,2 0 0,3-1 0,-1 2 0,-4 5 0,-1 3 0,21-18 0,-24 22 0,-17 18 0,-12 10 0,-4 2 0,-3 5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27.801"/>
    </inkml:context>
    <inkml:brush xml:id="br0">
      <inkml:brushProperty name="width" value="0.05" units="cm"/>
      <inkml:brushProperty name="height" value="0.05" units="cm"/>
      <inkml:brushProperty name="color" value="#F6630D"/>
    </inkml:brush>
  </inkml:definitions>
  <inkml:trace contextRef="#ctx0" brushRef="#br0">1748 1090 24575,'-40'24'0,"-17"5"0,-33 3 0,33-19 0,-2-4 0,-4-4 0,-3-4 0,-11-9 0,-2-6 0,-14-7 0,-5-6-346,21 5 0,-4-3 0,-1 0 346,-6-2 0,-3 0 0,3 1 0,7 4 0,2 1 0,5 1 0,-13 0 0,13-3 0,7-23 0,95-53 0,14 22 0,11-5 0,-9 17 0,3-2 0,3 2 0,1 2 0,1 2 0,1 6 0,18-9 0,1 11 0,-1 18 0,2 10 0,-1 13 0,0 7 519,0 6 0,-1 6-519,-8 5 0,-5 9 0,-10 13 0,-7 11 0,-5 17 0,-6 9 0,1 21 0,-3 7 0,-9-28 0,-2 2 0,0-1 0,4 30 0,-3-5 0,-4-14 0,-3-6 0,-6-19 0,-2-3 0,-4 33 0,-8 2 0,0-17 0,-2-4 0,0 0 0,-4 27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10.431"/>
    </inkml:context>
    <inkml:brush xml:id="br0">
      <inkml:brushProperty name="width" value="0.05" units="cm"/>
      <inkml:brushProperty name="height" value="0.05" units="cm"/>
      <inkml:brushProperty name="color" value="#F6630D"/>
    </inkml:brush>
  </inkml:definitions>
  <inkml:trace contextRef="#ctx0" brushRef="#br0">1 1 24575,'39'97'0,"-1"0"0,1 0 0,0 0 0,26-1 0,6-11 0,-7-50 0,-9-87 0,-2-37 0,0 24 0,3-4 0,-7 12 0,13-10 0,-10 14 0,-43 47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12.677"/>
    </inkml:context>
    <inkml:brush xml:id="br0">
      <inkml:brushProperty name="width" value="0.05" units="cm"/>
      <inkml:brushProperty name="height" value="0.05" units="cm"/>
      <inkml:brushProperty name="color" value="#F6630D"/>
    </inkml:brush>
  </inkml:definitions>
  <inkml:trace contextRef="#ctx0" brushRef="#br0">1 175 24575,'9'17'0,"8"34"0,11 44 0,-10-28 0,0 3 0,0 3 0,-1-1 0,-4-14 0,-2-4 0,3 13 0,-9-41 0,1-26 0,8-23 0,9-20 0,15-20 0,-8 21 0,5-2 0,22-13 0,10-3 0,-5 10 0,6-1 0,3 0-106,10-5 0,3-1 0,-5 6 1,7-4-1,-8 6 0,-17 13 1,-1 0-1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30.876"/>
    </inkml:context>
    <inkml:brush xml:id="br0">
      <inkml:brushProperty name="width" value="0.05" units="cm"/>
      <inkml:brushProperty name="height" value="0.05" units="cm"/>
      <inkml:brushProperty name="color" value="#F6630D"/>
    </inkml:brush>
  </inkml:definitions>
  <inkml:trace contextRef="#ctx0" brushRef="#br0">30 143 24575,'-30'7'0,"90"-67"0,23-11 0,-62 53 0,69 31 0,-108 38 0,-17 31 0,1-17 0,28-61 0,4-3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31.317"/>
    </inkml:context>
    <inkml:brush xml:id="br0">
      <inkml:brushProperty name="width" value="0.05" units="cm"/>
      <inkml:brushProperty name="height" value="0.05" units="cm"/>
      <inkml:brushProperty name="color" value="#F6630D"/>
    </inkml:brush>
  </inkml:definitions>
  <inkml:trace contextRef="#ctx0" brushRef="#br0">92 9 24575,'-8'2'0,"-31"-6"0,27 3 0,-21-5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34.260"/>
    </inkml:context>
    <inkml:brush xml:id="br0">
      <inkml:brushProperty name="width" value="0.05" units="cm"/>
      <inkml:brushProperty name="height" value="0.05" units="cm"/>
      <inkml:brushProperty name="color" value="#F6630D"/>
    </inkml:brush>
  </inkml:definitions>
  <inkml:trace contextRef="#ctx0" brushRef="#br0">0 260 24575,'104'-3'0,"-1"0"0,0-1 0,0 1 0,0 0 0,0 0 0,0 0 0,0 0 0,0-1 0,1 1 0,-1 0 0,9 0 0,5-1 0,3 0 0,-2 0 0,-5 1 0,-6-1 0,-10 1 0,-14 1 0,-15 0 0,10-1 0,-15 1 0,3-1 0,3 1 0,15-1 0,6 1 0,-17 0 0,2 1 0,0-1 0,-3 1 0,0-1 0,1 1 0,6 0 0,1 0 0,-5 0 0,13 0 0,-5-1 0,-8 1 0,-1 0 0,0-1 0,-2 0 0,-4 0 0,-1 0 0,-3 0 0,0 0 0,0 0 0,-1 1 0,-5-1 0,-2 1 0,0 0 0,-1 0 0,50-2 0,-1 0 0,-2-1 0,-33 0 0,1 0 0,34-2 0,-38 2 0,-2 0 0,20 0 0,-2 2 0,-3 1 0,7-1 0,5 1 0,-20 0 0,3 0 0,-17 0 0,0 0 0,19-1 0,-1 1 0,27-1 0,1-2 0,-3 1 0,3 1 0,-50 0 0,-1 1 0,53-1 0,-50 1 0,0 0 0,1-1 0,1 0 0,1 0 0,0 1 0,-1 0 0,0 0 0,0 1 0,1-1 0,0 1 0,1 0 0,4 0 0,0-1 0,5-2 0,2 0 0,3 0 0,1 0 0,3 0 0,1 0 0,-3 1 0,3-1 0,-5 1 0,5 0 0,-4-1 0,6 2 0,-1-1 0,25-1 0,1-1 0,-17 2 0,-7-1 0,-20 2 0,-1-1 0,31-1 0,-4-1 0,4 2 0,-34 0 0,-1 1 0,15 1 0,1 0 0,-1-1 0,4-1 0,29 0 0,-28 1 0,16 2 0,-43-1 0,-11 1 0,-10 0 0,-11 0 0,-9-1 0,-4 1 0,0-1 0,0 0 0,0 0 0,-1 1 0,-1 0 0,-1 0 0,-1 0 0,0 1 0,0-1 0,0 1 0,2-2 0,0 1 0,3 0 0,3-1 0,5 0 0,5 1 0,14 2 0,-10-1 0,4 3 0,-17-1 0,-3 1 0,0 2 0,-1 2 0,2 4 0,2 5 0,-1 1 0,-2-3 0,-2-5 0,-2-6 0,-1-2 0,-1-1 0,1-1 0,-1 1 0,2-1 0,-1 0 0,2-5 0,2-5 0,-1 3 0,0-3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37.742"/>
    </inkml:context>
    <inkml:brush xml:id="br0">
      <inkml:brushProperty name="width" value="0.05" units="cm"/>
      <inkml:brushProperty name="height" value="0.05" units="cm"/>
      <inkml:brushProperty name="color" value="#F6630D"/>
    </inkml:brush>
  </inkml:definitions>
  <inkml:trace contextRef="#ctx0" brushRef="#br0">0 65 24575,'26'-1'0,"11"-2"0,16 0 0,12 0 0,26-2 0,12-1-1064,-12 1 1,8 0-1,2 1 1064,-14 0 0,3 0 0,1 1 0,-1 0 0,-3 1 0,0 0 0,-1 1 0,1 0 0,1 0 0,1 0 0,-1 1 0,0 0 0,-5 0 0,-1 0 0,0 0 0,0 1 0,3-1 0,0 1 0,1-1 0,1 1 0,3-1 0,0 1 0,3-1 0,4 0 0,3 0 0,6-1 0,2 0 0,-1 0 0,-7 0 0,1 1 0,-5 0 0,-1-1 0,5 1 0,-7-1 0,6 0 0,0 0 0,-4-1 0,-8 1 0,9 1 0,-8 0 0,-2 0 214,-5 0 1,-2 0-1,-1 1-214,24 1 0,-3 0 0,-8-1 0,-3 1 303,-6 0 0,-2 0-303,-5-1 0,-2 0 0,-3-1 0,-2 0 0,-5 1 0,-1-1 819,-5 1 0,-1-1-819,0 0 0,0 1 152,-2-1 0,-1 0-152,52 0 0,-52 1 0,0-1 0,47 2 0,-2 0 0,-45-1 0,-1 0 0,3 0 0,0-1 0,6 0 0,1 0 0,5 0 0,1 0 0,-1 0 0,4 0 0,31 0 0,0 0 0,-32 0 0,-1 0 0,1 0 0,4 0 0,-5 0 0,3 0 0,-3 0 0,2 0 0,1 0 0,-4 0 0,-3 0 0,38 0 0,-52 0 0,3 0 0,24 0 0,1 0 0,-20 0 0,1 0 0,41-1 0,-2-1 0,5 1 0,-38-1 0,-2 1 0,14 0 0,-4 1 0,6 0 0,2-1 0,0 0 0,-14 0 0,-23 0 0,-21 0 0,-12 1 0,5 0 0,8-1 0,8 0 0,0 0 0,-8 0 0,-10 1 0,-10 0 0,-3 0 0,-1 0 0,1 0 0,-1-1 0,2 1 0,-3-1 0,-6 1 0,5-1 0,-6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42.590"/>
    </inkml:context>
    <inkml:brush xml:id="br0">
      <inkml:brushProperty name="width" value="0.05" units="cm"/>
      <inkml:brushProperty name="height" value="0.05" units="cm"/>
      <inkml:brushProperty name="color" value="#F6630D"/>
    </inkml:brush>
  </inkml:definitions>
  <inkml:trace contextRef="#ctx0" brushRef="#br0">1 47 24575,'22'1'0,"30"-1"0,49 1 0,-22 0 0,6-1 0,8 1 0,7-1 0,-9 0 0,7 1 0,3 1-652,-17-1 1,2 1 0,2 0-1,0 0 652,6 0 0,1 0 0,0 0 0,2-1 0,4 1 0,3 0 0,-2-1 0,-2-1 0,-15 1 0,-3-1 0,-1 0 0,0 0-108,23-2 1,-2 1 0,-1-1 107,-6 1 0,-2 0 0,-1 0 0,-6 0 0,-2 1 0,-2 0-36,-5 0 1,-1 1 0,-2-1 35,21 1 0,-5-1 0,-12 0 0,-2 1 0,-3-1 0,-2 0 937,2 0 1,1 0-938,4 0 0,2 0 518,2 0 0,-1 0-518,-6 0 0,-1 0 61,-4 0 1,-2 0-62,-7 0 0,-2 0 0,-6 0 0,0 0 0,51-1 0,-4 0 0,-2-1 0,5-1 0,-1 2 0,0 1 0,-4 0 0,-11 0 0,-32-1 0,-2 1 0,25-1 0,24-1 0,-26 0 0,4 0 0,5-1 0,3 0 0,1 0 0,5-2 0,0 1 0,-1-2 0,-30 3 0,-1 1 0,33-1 0,-33 2 0,0 1 0,30 0 0,7 0 0,4-2 0,-2 1 0,0-1 0,-8 1 0,-4 0 0,3 0 0,-1 0 0,5 0 0,6-1 0,-1 1 0,-1 0 0,-2 1 0,-5 0 0,2 0 0,-2 0 0,-9 0 0,-9 1 0,-8-1 0,-1 1 0,6 0 0,4-2 0,3 1 0,6-1 0,5 1 0,4 0 0,-9 1 0,-17 0 0,5-1 0,-25 1 0,22 0 0,-11 1 0,7 1 0,-6-1 0,-14 0 0,-15-2 0,-5 0 0,11 0 0,13-1 0,7 0 0,-6 0 0,-16 0 0,-17 0 0,-11 1 0,-2-1 0,2 1 0,2-1 0,-1 1 0,-3 0 0,-3 0 0,-1 0 0,-9-2 0,-62-2 0,44 2 0,-42-1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5:45.360"/>
    </inkml:context>
    <inkml:brush xml:id="br0">
      <inkml:brushProperty name="width" value="0.05" units="cm"/>
      <inkml:brushProperty name="height" value="0.05" units="cm"/>
      <inkml:brushProperty name="color" value="#F6630D"/>
    </inkml:brush>
  </inkml:definitions>
  <inkml:trace contextRef="#ctx0" brushRef="#br0">1 72 24575,'19'0'0,"23"1"0,45 0 0,-14-1 0,6 0 0,10-1 0,4 0 0,-20 0 0,2 0 0,1-1-214,1 1 0,1-1 0,-1 0 214,-3 1 0,-1-1 0,1 1 0,1 0 0,0-1 0,-2 0 0,21 1 0,-4-1 79,-5 1 0,-3-1-79,-5 0 0,-1 1 0,0-1 0,0 0 0,0 1 0,0 0 0,-2 1 0,0 0 0,-1 0 0,-1 0 242,-1 0 0,-1 0-242,1-1 0,0 0 0,-2-1 0,-1 1 0,-1-1 0,-1 0 0,-4 0 0,-2 0 0,-2 1 0,0-1 0,-3 1 0,0 0 0,0-1 0,0 1 0,0-1 0,1 1 0,1 0 0,-1 0 0,0 1 0,-1-1 0,46 0 0,-2 0 0,0-1 0,-25 1 0,2-1 0,-18 1 0,1 0 0,18 0 0,-1 0 0,20 1 0,-3 0 0,-8 0 0,1 0 0,11 0 0,-45 0 0,2 0 0,3 0 0,0 0 0,0 0 0,0 1 0,-1 0 0,0 0 0,0 0 0,-2 0 0,1 0 0,-1 1 0,50 0 0,-4 0 0,-5 1 0,2 1 0,-44-2 0,2 1 0,0 0 0,1 0 0,3 0 0,0 0 0,-2 0 0,-2-1 0,-3 1 0,2-1 0,16 1 0,1-1 0,32 2 0,-42-2 0,-2 0 0,10 0 0,-12-2 0,-6 0 0,1 0 0,3 0 0,8 0 0,7 1 0,11 0 0,5 1 0,8 1 0,5-1 0,6 0 0,-52-1 0,0 0 0,51 2 0,-8-1 0,-10 0 0,-6 0 0,-6-1 0,-1-1 0,-6 0 0,-9 0 0,-9 0 0,-10 0 0,-5 0 0,-6-1 0,-7 0 0,-4 0 0,5 1 0,10-2 0,7-1 0,-4 0 0,-11 1 0,-14 1 0,-8 1 0,0-1 0,-1 0 0,-9-4 0,-10 1 0,6-1 0,-3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6:46.655"/>
    </inkml:context>
    <inkml:brush xml:id="br0">
      <inkml:brushProperty name="width" value="0.05" units="cm"/>
      <inkml:brushProperty name="height" value="0.05" units="cm"/>
      <inkml:brushProperty name="color" value="#F6630D"/>
    </inkml:brush>
  </inkml:definitions>
  <inkml:trace contextRef="#ctx0" brushRef="#br0">29 55 24575,'-10'25'0,"2"3"0,2 7 0,2-1 0,3-5 0,1-6 0,0-8 0,0-7 0,1-6 0,3-5 0,12-9 0,14-14 0,20-12 0,9-7 0,-3 5 0,-8 8 0,-12 8 0,-1 7 0,-17 7 0,-2 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6:48.081"/>
    </inkml:context>
    <inkml:brush xml:id="br0">
      <inkml:brushProperty name="width" value="0.05" units="cm"/>
      <inkml:brushProperty name="height" value="0.05" units="cm"/>
      <inkml:brushProperty name="color" value="#F6630D"/>
    </inkml:brush>
  </inkml:definitions>
  <inkml:trace contextRef="#ctx0" brushRef="#br0">86 0 24575,'-14'21'0,"0"8"0,-4 15 0,3 10 0,3 3 0,4-10 0,5-14 0,2-16 0,1-12 0,3-9 0,9-13 0,11-12 0,11-13 0,11-7 0,6 2 0,1 9 0,-6 10 0,-9 10 0,-12 6 0,-9 4 0,-7 3 0,-3 2 0,-2 1 0,-2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28.810"/>
    </inkml:context>
    <inkml:brush xml:id="br0">
      <inkml:brushProperty name="width" value="0.05" units="cm"/>
      <inkml:brushProperty name="height" value="0.05" units="cm"/>
      <inkml:brushProperty name="color" value="#F6630D"/>
    </inkml:brush>
  </inkml:definitions>
  <inkml:trace contextRef="#ctx0" brushRef="#br0">1084 832 24575,'-57'25'0,"-17"3"0,24-12 0,-2-1 0,-5-2 0,-2-4 0,2-3 0,-3-9 0,-5-19 0,-6-11 0,5-2 0,-6-11 0,4-7 0,5 0 0,0-7 0,10 1 0,13-4 0,11 0 0,10 3 0,10 1 0,21-35 0,48 16 0,-8 39 0,8 6 0,16 7 0,4 7 0,6 1 0,0 4 0,-11 5 0,-4 5 0,31 9 0,-43 17 0,-21 28 0,0 32 0,-12-25 0,2 3 0,3 5 0,1 2 0,1 5 0,-2-2 0,-9-19 0,-5-2 0,-2 46 0,-35-37 0,-23-4 0,18-21 0,-6-15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16.330"/>
    </inkml:context>
    <inkml:brush xml:id="br0">
      <inkml:brushProperty name="width" value="0.05" units="cm"/>
      <inkml:brushProperty name="height" value="0.05" units="cm"/>
      <inkml:brushProperty name="color" value="#F6630D"/>
    </inkml:brush>
  </inkml:definitions>
  <inkml:trace contextRef="#ctx0" brushRef="#br0">306 1 24575,'-15'21'0,"-13"30"0,-12 30 0,16-28 0,-1 2 0,1 2 0,0-2 0,-13 36 0,8-22 0,8-24 0,6-15 0,4-9 0,5-9 0,2-5 0,2-7 0,2-16 0,0 9 0,0-8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16.916"/>
    </inkml:context>
    <inkml:brush xml:id="br0">
      <inkml:brushProperty name="width" value="0.05" units="cm"/>
      <inkml:brushProperty name="height" value="0.05" units="cm"/>
      <inkml:brushProperty name="color" value="#F6630D"/>
    </inkml:brush>
  </inkml:definitions>
  <inkml:trace contextRef="#ctx0" brushRef="#br0">0 1 24575,'14'42'0,"10"18"0,15 26 0,-13-33 0,2 1 0,3 3 0,1 0 0,-2-5 0,0-3 0,20 31 0,-16-27 0,-15-23 0,-9-16 0,-6-10 0,-4-4 0,-1-2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18.602"/>
    </inkml:context>
    <inkml:brush xml:id="br0">
      <inkml:brushProperty name="width" value="0.05" units="cm"/>
      <inkml:brushProperty name="height" value="0.05" units="cm"/>
      <inkml:brushProperty name="color" value="#F6630D"/>
    </inkml:brush>
  </inkml:definitions>
  <inkml:trace contextRef="#ctx0" brushRef="#br0">250 0 24575,'-14'23'0,"-3"11"0,-2 17 0,-5 17 0,-3 11 0,-5 3 0,-2-6 0,4-13 0,8-17 0,7-17 0,7-15 0,4-14 0,2 0 0,1-5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19.246"/>
    </inkml:context>
    <inkml:brush xml:id="br0">
      <inkml:brushProperty name="width" value="0.05" units="cm"/>
      <inkml:brushProperty name="height" value="0.05" units="cm"/>
      <inkml:brushProperty name="color" value="#F6630D"/>
    </inkml:brush>
  </inkml:definitions>
  <inkml:trace contextRef="#ctx0" brushRef="#br0">0 1 24575,'19'37'0,"3"3"0,-1 2 0,2 5 0,-3-3 0,-1 2 0,-1-3 0,-1-7 0,-2-3 0,-4-12 0,-4-8 0,-3-5 0,-2-4 0,-2-3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35.402"/>
    </inkml:context>
    <inkml:brush xml:id="br0">
      <inkml:brushProperty name="width" value="0.05" units="cm"/>
      <inkml:brushProperty name="height" value="0.05" units="cm"/>
      <inkml:brushProperty name="color" value="#F6630D"/>
    </inkml:brush>
  </inkml:definitions>
  <inkml:trace contextRef="#ctx0" brushRef="#br0">5752 1 9810,'-57'9'0,"-15"2"5103,20-6-5103,-2 0 2565,18-1-2565,15-2 1502,5-2-1502,1 1 5595,-4-1-5595,-8 1 0,-22 0 0,-25 1 0,23 0 0,-6 0 0,-10 1 0,-5-1 0,-8 1 0,-4 0 0,-5-1 0,-1 1 0,-5-1 0,0-1 0,-7 1 0,0 0 0,-1-1 0,0 0 0,-1 0 0,1 0 0,8 0 0,3 0 0,10 0 0,3 0 0,8 1 0,2 0 0,5 0 0,0 1 0,-3-1 0,-2 0 0,-1 0 0,-2-1 0,-2 0 0,0 0 0,5-1 0,2 0 0,8 0 0,1 1 0,-44 0 0,10 1 0,7 0 0,12 0 0,-3 0 0,2 1 0,-3 0 0,-6-1 0,8 1 0,2-2 0,6 0 0,7 1 0,6-2 0,-2 1 0,-6-1 0,-6 1 0,-3-1 0,-1 1 0,6 0 0,7 1 0,2-1 0,3 0 0,0 0 0,1-1 0,6 0 0,1 1 0,-2-1 0,-6 1 0,-4-1 0,2 1 0,9 1 0,13-1 0,10-1 0,9 0 0,-1 0 0,-5 0 0,-6 0 0,-1-1 0,1 0 0,0 0 0,-3 0 0,-5-1 0,3 1 0,4 0 0,9 0 0,7 0 0,3 1 0,-6-1 0,1-1 0,-8 1 0,4-1 0,1 2 0,2-1 0,3 1 0,2 0 0,-1 1 0,1-1 0,2 1 0,4 0 0,2-1 0,2 1 0,-2 0 0,2 0 0,-1-6 0,0-1 0,2-7 0,0 0 0,0 2 0,-1 2 0,0 4 0,-1 2 0,1 2 0,0-1 0,-1 1 0,1 0 0,-1-1 0,-1 0 0,2 0 0,-1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37.292"/>
    </inkml:context>
    <inkml:brush xml:id="br0">
      <inkml:brushProperty name="width" value="0.05" units="cm"/>
      <inkml:brushProperty name="height" value="0.05" units="cm"/>
      <inkml:brushProperty name="color" value="#F6630D"/>
    </inkml:brush>
  </inkml:definitions>
  <inkml:trace contextRef="#ctx0" brushRef="#br0">1 2 24575,'27'3'0,"36"-1"0,-12-1 0,7-1 0,17 1 0,5-1 0,9 0 0,1 0 0,4 0 0,0 0 0,-1-1 0,-1 0 0,1 0 0,0 0 0,0 0 0,-2 0 0,-4 1 0,-1-1 0,-3 0 0,-1 1 0,-8 0 0,-2 1 0,-3-1 0,-2 1 0,-4-1 0,-2 0 0,-3 0 0,-1 0 0,0 0 0,-1-1 0,0 1 0,0 0 0,1-1 0,-1 1 0,48 0 0,-5 0 0,-6 0 0,-1 0 0,-1 2 0,-3 0 0,-1 1 0,3 0 0,-37-2 0,2 0 0,3-1 0,2 0 0,7 0 0,3-1 0,2 0 0,0 1 0,-3-2 0,-1 1 0,-3 0 0,-1 0 0,-9 1 0,-1 0 0,45 0 0,-7 2 0,-5-1 0,-8 0 0,-7-1 0,-10 0 0,-7-1 0,-1 1 0,1 0 0,8 1 0,6 1 0,-13 0 0,1-1 0,30 0 0,-31 0 0,0-1 0,16 0 0,-1-1 0,-5 0 0,-3 1 0,-8 0 0,-8 1 0,-7-1 0,-4 1 0,0-1 0,-3 0 0,-3 0 0,-2 1 0,1-1 0,1 0 0,-3 0 0,-7-1 0,-6 0 0,-3 1 0,-5-1 0,-2 2 0,-2-1 0,-2 1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7:39.602"/>
    </inkml:context>
    <inkml:brush xml:id="br0">
      <inkml:brushProperty name="width" value="0.05" units="cm"/>
      <inkml:brushProperty name="height" value="0.05" units="cm"/>
      <inkml:brushProperty name="color" value="#F6630D"/>
    </inkml:brush>
  </inkml:definitions>
  <inkml:trace contextRef="#ctx0" brushRef="#br0">4745 49 24575,'-74'3'0,"-11"0"0,-12 0 0,26-1 0,-1 0 0,-7 0-271,-3 1 0,-6 0 1,-5 0-1,-4 0 271,-3 0 0,-6-1 0,-2 0 0,0 0 0,5 1-553,15-2 1,4 1-1,0 0 1,0 0-1,-4 0 553,2 0 0,-4 0 0,-1 0 0,1 0 0,3-1 0,5 1 0,-7 0 0,5-1 0,4 0 0,2 1 209,-15-1 1,5 1-1,2-1-209,-22 1 0,9-1 0,26-1 0,7 1 0,-18-1 475,27 1-475,16 0 2439,-2 0-2439,-14-1 304,-9 2-304,-35-1 0,40 0 0,-1 0 0,-3-1 0,-2 0 0,-5 0 0,1 0 0,9-1 0,1 1 0,-1-1 0,-1 0 0,0 1 0,2-1 0,4 0 0,2 0 0,-30 0 0,36 1 0,31-1 0,24-1 0,20-1 0,32-1 0,30 0 0,1 1 0,7 0 0,-22 2 0,2 0 0,-7-1 0,4 1 0,-5 0 0,5 0 0,-5 1 0,-3-1 0,-2 1 0,-7 0 0,-3-1 0,34 0 0,-12 0 0,-11 0 0,0 0 0,5 1 0,11-2 0,8 1 0,4 0 0,-5 1 0,-1 1 0,6-2 0,-2 0 0,-13-1 0,-25 1 0,-26 1 0,0 0 0,29 0 0,9 0 0,14 0 0,-9-1 0,8 1 0,7-1 0,4 0-779,-9 0 0,5 0 0,4-1 0,3 1 1,2-1-1,2 1 779,2-1 0,4 1 0,3-1 0,2 1 0,1-1 0,0 0 0,0 1 0,-8-1 0,2 0 0,1 0 0,0 0 0,0-1 0,-1 1 0,0 0 0,-1 0 0,-5 0 0,0 0 0,-1 1 0,0-1 0,-1 0 0,-1 0 0,-2 0 0,-2 1 0,13-1 0,-2 0 0,-1 1 0,-3-1 0,-4 1 0,-4-1-88,12 0 0,-5 0 0,-5 0 1,-8 1 87,29 0 0,-18 1 0,-3-1 0,-46 0 0,-10 1 0,5 0 4569,6 0-4569,19 0 455,-10 0-455,29 0 0,2-1 0,19 1 0,-3-1 0,-25 0 0,-31 0 0,-27 0 0,-13 1 0,-5-1 0,-2 0 0,0 1 0,-2-1 0,-1 1 0,-1 0 0,0 0 0,1 0 0,1 0 0,1 0 0,1 0 0,0 0 0,-2 0 0,-2 0 0,-1 0 0,3 0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42.230"/>
    </inkml:context>
    <inkml:brush xml:id="br0">
      <inkml:brushProperty name="width" value="0.05" units="cm"/>
      <inkml:brushProperty name="height" value="0.05" units="cm"/>
      <inkml:brushProperty name="color" value="#F6630D"/>
    </inkml:brush>
  </inkml:definitions>
  <inkml:trace contextRef="#ctx0" brushRef="#br0">1 1 24575,'2'7'0,"-1"1"0,1 1 0,-2 1 0,0-2 0,0-1 0,1-4 0,0-4 0,1-2 0,1-2 0,-1 1 0,-1 1 0,0 3 0,-2 7 0,0 5 0,0 10 0,0 4 0,0 4 0,1 2 0,0 2 0,0-1 0,1-3 0,0-5 0,0-7 0,-1-5 0,1-2 0,0-2 0,-1-1 0,1 0 0,-1-2 0,1-2 0,0-1 0,-1-1 0,3-4 0,-3 1 0,2-3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44.954"/>
    </inkml:context>
    <inkml:brush xml:id="br0">
      <inkml:brushProperty name="width" value="0.05" units="cm"/>
      <inkml:brushProperty name="height" value="0.05" units="cm"/>
      <inkml:brushProperty name="color" value="#F6630D"/>
    </inkml:brush>
  </inkml:definitions>
  <inkml:trace contextRef="#ctx0" brushRef="#br0">20 0 8191,'-2'39'0,"0"61"5063,1-41-5063,0 9 0,1-1 2818,-2-18-2818,1 8 1719,-1-17-1719,0-20 6784,0-2-6784,1-1 0,-1-14 0,2-2 0,-2-1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46.641"/>
    </inkml:context>
    <inkml:brush xml:id="br0">
      <inkml:brushProperty name="width" value="0.05" units="cm"/>
      <inkml:brushProperty name="height" value="0.05" units="cm"/>
      <inkml:brushProperty name="color" value="#F6630D"/>
    </inkml:brush>
  </inkml:definitions>
  <inkml:trace contextRef="#ctx0" brushRef="#br0">15 1 24575,'0'25'0,"0"13"0,0 21 0,0 21 0,0 16 0,0 2 0,0-16 0,0-19 0,-1-26 0,1-17 0,-1-10 0,1-5 0,0-3 0,0-1 0,-6-14 0,4 10 0,-3-10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30.058"/>
    </inkml:context>
    <inkml:brush xml:id="br0">
      <inkml:brushProperty name="width" value="0.05" units="cm"/>
      <inkml:brushProperty name="height" value="0.05" units="cm"/>
      <inkml:brushProperty name="color" value="#F6630D"/>
    </inkml:brush>
  </inkml:definitions>
  <inkml:trace contextRef="#ctx0" brushRef="#br0">0 12 24575,'18'-1'0,"52"0"0,12-1 0,18 0 0,-21 1 0,8-1 0,5 1 0,3 0-1243,-2 1 0,5-1 1,3 1-1,1 0 1,1 0 1242,-12 1 0,2-1 0,1 1 0,0-1 0,-1 1 0,-1 0 0,-2-1 0,-1 1 0,-1 0 0,0 0 0,-1 0 0,-3 1 0,7-1 0,-2 0 0,-2 0 0,-1 0 1,-3 0-1,7 0 0,-2-1 0,-2 0 0,-4 0 449,14 0 1,-5-1 0,-1 0-450,-8 0 0,-3 0 0,-7 0 0,-9-1 0,-7 0 0,34 0 3094,-83 1-3094,5 2 442,62 3 0,-46-2 0,42 1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49.097"/>
    </inkml:context>
    <inkml:brush xml:id="br0">
      <inkml:brushProperty name="width" value="0.05" units="cm"/>
      <inkml:brushProperty name="height" value="0.05" units="cm"/>
      <inkml:brushProperty name="color" value="#F6630D"/>
    </inkml:brush>
  </inkml:definitions>
  <inkml:trace contextRef="#ctx0" brushRef="#br0">27 1 24575,'-1'11'0,"0"3"0,-1 8 0,1 13 0,-1 18 0,0 13 0,0 8 0,-1-6 0,1-12 0,-1-15 0,1-15 0,0-12 0,0-9 0,1-4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50.848"/>
    </inkml:context>
    <inkml:brush xml:id="br0">
      <inkml:brushProperty name="width" value="0.05" units="cm"/>
      <inkml:brushProperty name="height" value="0.05" units="cm"/>
      <inkml:brushProperty name="color" value="#F6630D"/>
    </inkml:brush>
  </inkml:definitions>
  <inkml:trace contextRef="#ctx0" brushRef="#br0">1 0 24575,'0'13'0,"0"17"0,1 27 0,3 37 0,0-35 0,-1 3 0,0 5 0,1 1 0,-1-2 0,-1-2 0,0-9 0,-1-3 0,0 25 0,0-32 0,0-23 0,-1-14 0,-2-7 0,1-1 0,-1-1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48:52.611"/>
    </inkml:context>
    <inkml:brush xml:id="br0">
      <inkml:brushProperty name="width" value="0.05" units="cm"/>
      <inkml:brushProperty name="height" value="0.05" units="cm"/>
      <inkml:brushProperty name="color" value="#F6630D"/>
    </inkml:brush>
  </inkml:definitions>
  <inkml:trace contextRef="#ctx0" brushRef="#br0">2 0 24575,'-1'15'0,"0"11"0,1 24 0,5 39 0,-1-27 0,0 6 0,1 16 0,-1 3 0,0 5 0,-1-2 0,-1-8 0,-2-4 0,0-17 0,0-7 0,-1 7 0,1-36 0,-1-18 0,0-6 0,1 0 0,-4-8 0,3 5 0,-2-5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1:09.449"/>
    </inkml:context>
    <inkml:brush xml:id="br0">
      <inkml:brushProperty name="width" value="0.05" units="cm"/>
      <inkml:brushProperty name="height" value="0.05" units="cm"/>
      <inkml:brushProperty name="color" value="#F6630D"/>
    </inkml:brush>
  </inkml:definitions>
  <inkml:trace contextRef="#ctx0" brushRef="#br0">0 1 24575,'27'1'0,"12"1"0,17-2 0,17 0 0,9-1 0,-4 0 0,-12 0 0,-24 1 0,-20 0 0,-14 0 0,-5 0 0,-1 0 0,1 0 0,2 0 0,0 0 0,-2 0 0,-1 0 0,-3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1:11.186"/>
    </inkml:context>
    <inkml:brush xml:id="br0">
      <inkml:brushProperty name="width" value="0.05" units="cm"/>
      <inkml:brushProperty name="height" value="0.05" units="cm"/>
      <inkml:brushProperty name="color" value="#F6630D"/>
    </inkml:brush>
  </inkml:definitions>
  <inkml:trace contextRef="#ctx0" brushRef="#br0">1092 1 24575,'-17'15'0,"-22"24"0,-2 4 0,-9 9 0,-2 2 0,-6 6 0,-3 5-854,4-3 0,-2 4 1,-1 2-1,0-1 854,1 2 0,-1 2 0,1-2 0,3-1 0,-7 9 0,3-2 0,6-7 0,3 1 0,11-13 1070,13-15-1070,21-38 559,5-17-559,0-25 0,0 19 0,1-14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1:11.669"/>
    </inkml:context>
    <inkml:brush xml:id="br0">
      <inkml:brushProperty name="width" value="0.05" units="cm"/>
      <inkml:brushProperty name="height" value="0.05" units="cm"/>
      <inkml:brushProperty name="color" value="#F6630D"/>
    </inkml:brush>
  </inkml:definitions>
  <inkml:trace contextRef="#ctx0" brushRef="#br0">0 1 24575,'45'48'0,"22"29"0,-18-18 0,4 7 0,-9-12 0,3 4 0,1 0 0,1 3 0,2 0 0,-1-1 0,20 22 0,-4-4 0,-15-18 0,-5-7 0,12 13 0,-29-32 0,-15-17 0,-8-9 0,-4-4 0,0-2 0,-2 1 0,1-1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07:10:33.227"/>
    </inkml:context>
    <inkml:brush xml:id="br0">
      <inkml:brushProperty name="width" value="0.05" units="cm"/>
      <inkml:brushProperty name="height" value="0.05" units="cm"/>
      <inkml:brushProperty name="color" value="#FF0066"/>
    </inkml:brush>
  </inkml:definitions>
  <inkml:trace contextRef="#ctx0" brushRef="#br0">2683 2017 24575,'-53'20'0,"0"0"0,-16-10 0,-24-1 0,-18-2 0,-10 0 0,-3-3 0,4 0 0,11-1 0,20 0 0,-14 1 0,16 0 0,-18-3 0,21 0 0,-19-1 0,-12 0 0,-4 0 0,-2-1 0,6-1 0,10-2 0,17-1 0,23-2 0,6-7 0,12-3 0,-28-9 0,13-4 0,35-6 0,6-6 0,0-5 0,-6-16 0,-8-19 0,17 33 0,-2 0 0,-17-49 0,7 17 0,13 14 0,5 8 0,4-11 0,1-8 0,2-8 0,3 1 0,3 5 0,7-5 0,8-5 0,12-3 0,6 3 0,11 7 0,6 6 0,9 7 0,8 7 0,10 7 0,8 7 0,6 6 0,3 5 0,-2 4 0,4 6 0,4 10 0,-43 11 0,3 1 0,7 3 0,4 1 0,6 1 0,3 1 0,8 2 0,1 0 0,4 2 0,2 2 0,3-1 0,0 1 0,2 2 0,-1-2 0,-6 1 0,-1 0 0,-10-1 0,-5 1 0,-10 1 0,-6 0 0,37 10 0,-25 4 0,-15 3 0,-6 8 0,4 5 0,2 7 0,1 3 0,-7 0 0,-10-2 0,-8-1 0,-9-1 0,-5-1 0,-4 0 0,-5-1 0,-2 4 0,-4 8 0,-1 12 0,1 4 0,-1-2 0,-1-7 0,-2-5 0,-1-3 0,-3-1 0,0 0 0,-3 0 0,-1-1 0,-3 2 0,-2-1 0,-4-2 0,-3 1 0,0-5 0,2-3 0,1-2 0,-1-6 0,-3-3 0,-2-2 0,-2-2 0,-1 0 0,-6 4 0,-5 5 0,-5 1 0,-2-2 0,3-7 0,12-14 0,8-5 0,8-6 0,5-2 0,2 0 0,0-1 0,0 1 0,0 0 0,1 2 0,1-2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3T07:10:43.629"/>
    </inkml:context>
    <inkml:brush xml:id="br0">
      <inkml:brushProperty name="width" value="0.05" units="cm"/>
      <inkml:brushProperty name="height" value="0.05" units="cm"/>
      <inkml:brushProperty name="color" value="#66CC00"/>
    </inkml:brush>
  </inkml:definitions>
  <inkml:trace contextRef="#ctx0" brushRef="#br0">1856 2004 24575,'-17'9'0,"-18"2"0,-26 4 0,-35 1 0,36-9 0,-5-2 0,-8-1 0,-3-3 0,-8-2 0,-2-4 0,-3 1 0,1-2 0,1 1 0,2-2 0,9 1 0,4-1 0,13 0 0,4-1 0,-29-11 0,25-5 0,11 0 0,5-1 0,2-4 0,-3-6 0,0-9 0,2-4 0,3-4 0,5-3 0,4 3 0,6 2 0,5 3 0,5-10 0,3-10 0,2-15 0,3-5 0,5-1 0,5 2 0,7 0 0,4 0 0,6 6 0,5 7 0,5 7 0,7 3 0,8-3 0,1-3 0,2 3 0,-1 4 0,0 7 0,6 5 0,10 7 0,6 5 0,3 5 0,-4 7 0,-5 4 0,0 4 0,4 2 0,6 4 0,1 3 0,2 4 0,-7 5 0,-8 3 0,-6 6 0,3 3 0,12 5 0,14 5 0,9 5 0,-4 4 0,-11 1 0,-13 2 0,-8 0 0,-7 0 0,-8 1 0,-8 1 0,-9 2 0,-5 6 0,1 8 0,3 7 0,2 4 0,0-1 0,-1-2 0,-3-5 0,-3 1 0,-1-1 0,-4-1 0,-4 0 0,-3-6 0,-4-2 0,-3-1 0,-1-1 0,0 0 0,-1 2 0,0-2 0,0 0 0,-1-3 0,0-2 0,-2-4 0,-2 2 0,-6 1 0,-8 2 0,-8 1 0,-5 1 0,-5-3 0,-5 1 0,-6 2 0,-5 0 0,2-5 0,9-8 0,12-11 0,9-6 0,3-4 0,1 1 0,1-3 0,2 1 0,0 1 0,-5 2 0,-7 7 0,-5 2 0,2 0 0,7-3 0,8-8 0,9-4 0,2-2 0,1-2 0,-8-26 0,-40-45 0,30 29 0,-26-21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30.908"/>
    </inkml:context>
    <inkml:brush xml:id="br0">
      <inkml:brushProperty name="width" value="0.05" units="cm"/>
      <inkml:brushProperty name="height" value="0.05" units="cm"/>
      <inkml:brushProperty name="color" value="#F6630D"/>
    </inkml:brush>
  </inkml:definitions>
  <inkml:trace contextRef="#ctx0" brushRef="#br0">1 58 24575,'26'1'0,"40"0"0,10 0 0,15-1 0,0 0 0,10-1 0,6 0-1082,-25 0 1,5 0 0,3 0-1,1-1 1,0 1 1081,6 0 0,2-1 0,1 1 0,-1-1 0,-1 1 0,-3-1 0,1 1 0,-2-1 0,-1 0 0,-2 1 90,11 0 1,-2-1 0,-4 1 0,-4 0-91,3 0 0,-5 0 0,-6 0 565,18-1 1,-12 0-566,-29 0 0,-9 0 0,13-3 0,-19 2 2744,5 1-2744,13 0 1169,17 0-1169,2 1 0,-19 0 0,-22 1 0,-25-1 0,-17-1 0,0 1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32.827"/>
    </inkml:context>
    <inkml:brush xml:id="br0">
      <inkml:brushProperty name="width" value="0.05" units="cm"/>
      <inkml:brushProperty name="height" value="0.05" units="cm"/>
      <inkml:brushProperty name="color" value="#F6630D"/>
    </inkml:brush>
  </inkml:definitions>
  <inkml:trace contextRef="#ctx0" brushRef="#br0">2 178 24575,'0'19'0,"-1"14"0,1 31 0,0 23 0,4 10 0,2-14 0,1-32 0,-2-25 0,-2-22 0,1-10 0,21-37 0,26-45 0,-14 28 0,2-3 0,7-9 0,3 1 0,2 5 0,-3 6 0,4-5 0,-6 17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0:54:34.479"/>
    </inkml:context>
    <inkml:brush xml:id="br0">
      <inkml:brushProperty name="width" value="0.05" units="cm"/>
      <inkml:brushProperty name="height" value="0.05" units="cm"/>
      <inkml:brushProperty name="color" value="#F6630D"/>
    </inkml:brush>
  </inkml:definitions>
  <inkml:trace contextRef="#ctx0" brushRef="#br0">3 1 24575,'-1'24'0,"0"15"0,2 18 0,5 10 0,5-4 0,4-13 0,-1-13 0,-4-15 0,-2-10 0,-3-7 0,0-6 0,6-5 0,15-14 0,23-15 0,33-16 0,-19 12 0,0 1 0,7-2 0,7-7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85857-24AB-3E43-B5D3-D78C845B34E4}" type="datetimeFigureOut">
              <a:rPr lang="en-US" smtClean="0"/>
              <a:t>9/12/23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EB274-0828-FF4E-89EE-3874EBB6EA50}" type="slidenum">
              <a:rPr lang="en-US" smtClean="0"/>
              <a:t>‹#›</a:t>
            </a:fld>
            <a:endParaRPr lang="en-US"/>
          </a:p>
        </p:txBody>
      </p:sp>
    </p:spTree>
    <p:extLst>
      <p:ext uri="{BB962C8B-B14F-4D97-AF65-F5344CB8AC3E}">
        <p14:creationId xmlns:p14="http://schemas.microsoft.com/office/powerpoint/2010/main" val="474397805"/>
      </p:ext>
    </p:extLst>
  </p:cSld>
  <p:clrMap bg1="lt1" tx1="dk1" bg2="lt2" tx2="dk2" accent1="accent1" accent2="accent2" accent3="accent3" accent4="accent4" accent5="accent5" accent6="accent6" hlink="hlink" folHlink="folHlink"/>
  <p:notesStyle>
    <a:lvl1pPr marL="0" algn="l" defTabSz="1075334" rtl="0" eaLnBrk="1" latinLnBrk="0" hangingPunct="1">
      <a:defRPr sz="1411" kern="1200">
        <a:solidFill>
          <a:schemeClr val="tx1"/>
        </a:solidFill>
        <a:latin typeface="+mn-lt"/>
        <a:ea typeface="+mn-ea"/>
        <a:cs typeface="+mn-cs"/>
      </a:defRPr>
    </a:lvl1pPr>
    <a:lvl2pPr marL="537667" algn="l" defTabSz="1075334" rtl="0" eaLnBrk="1" latinLnBrk="0" hangingPunct="1">
      <a:defRPr sz="1411" kern="1200">
        <a:solidFill>
          <a:schemeClr val="tx1"/>
        </a:solidFill>
        <a:latin typeface="+mn-lt"/>
        <a:ea typeface="+mn-ea"/>
        <a:cs typeface="+mn-cs"/>
      </a:defRPr>
    </a:lvl2pPr>
    <a:lvl3pPr marL="1075334" algn="l" defTabSz="1075334" rtl="0" eaLnBrk="1" latinLnBrk="0" hangingPunct="1">
      <a:defRPr sz="1411" kern="1200">
        <a:solidFill>
          <a:schemeClr val="tx1"/>
        </a:solidFill>
        <a:latin typeface="+mn-lt"/>
        <a:ea typeface="+mn-ea"/>
        <a:cs typeface="+mn-cs"/>
      </a:defRPr>
    </a:lvl3pPr>
    <a:lvl4pPr marL="1613002" algn="l" defTabSz="1075334" rtl="0" eaLnBrk="1" latinLnBrk="0" hangingPunct="1">
      <a:defRPr sz="1411" kern="1200">
        <a:solidFill>
          <a:schemeClr val="tx1"/>
        </a:solidFill>
        <a:latin typeface="+mn-lt"/>
        <a:ea typeface="+mn-ea"/>
        <a:cs typeface="+mn-cs"/>
      </a:defRPr>
    </a:lvl4pPr>
    <a:lvl5pPr marL="2150669" algn="l" defTabSz="1075334" rtl="0" eaLnBrk="1" latinLnBrk="0" hangingPunct="1">
      <a:defRPr sz="1411" kern="1200">
        <a:solidFill>
          <a:schemeClr val="tx1"/>
        </a:solidFill>
        <a:latin typeface="+mn-lt"/>
        <a:ea typeface="+mn-ea"/>
        <a:cs typeface="+mn-cs"/>
      </a:defRPr>
    </a:lvl5pPr>
    <a:lvl6pPr marL="2688336" algn="l" defTabSz="1075334" rtl="0" eaLnBrk="1" latinLnBrk="0" hangingPunct="1">
      <a:defRPr sz="1411" kern="1200">
        <a:solidFill>
          <a:schemeClr val="tx1"/>
        </a:solidFill>
        <a:latin typeface="+mn-lt"/>
        <a:ea typeface="+mn-ea"/>
        <a:cs typeface="+mn-cs"/>
      </a:defRPr>
    </a:lvl6pPr>
    <a:lvl7pPr marL="3226003" algn="l" defTabSz="1075334" rtl="0" eaLnBrk="1" latinLnBrk="0" hangingPunct="1">
      <a:defRPr sz="1411" kern="1200">
        <a:solidFill>
          <a:schemeClr val="tx1"/>
        </a:solidFill>
        <a:latin typeface="+mn-lt"/>
        <a:ea typeface="+mn-ea"/>
        <a:cs typeface="+mn-cs"/>
      </a:defRPr>
    </a:lvl7pPr>
    <a:lvl8pPr marL="3763670" algn="l" defTabSz="1075334" rtl="0" eaLnBrk="1" latinLnBrk="0" hangingPunct="1">
      <a:defRPr sz="1411" kern="1200">
        <a:solidFill>
          <a:schemeClr val="tx1"/>
        </a:solidFill>
        <a:latin typeface="+mn-lt"/>
        <a:ea typeface="+mn-ea"/>
        <a:cs typeface="+mn-cs"/>
      </a:defRPr>
    </a:lvl8pPr>
    <a:lvl9pPr marL="4301338" algn="l" defTabSz="10753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dirty="0"/>
              <a:t>All variables -&gt; Regression -&gt;&gt; coefficients and prediction -&gt; DONE</a:t>
            </a:r>
          </a:p>
          <a:p>
            <a:pPr marL="228600" indent="-228600">
              <a:buAutoNum type="arabicPeriod"/>
            </a:pPr>
            <a:r>
              <a:rPr lang="en-US" dirty="0"/>
              <a:t>All variables -&gt; </a:t>
            </a:r>
            <a:r>
              <a:rPr lang="en-US" dirty="0" err="1"/>
              <a:t>Dowhy</a:t>
            </a:r>
            <a:r>
              <a:rPr lang="en-US" dirty="0"/>
              <a:t> -&gt; coefficient and prediction</a:t>
            </a:r>
          </a:p>
          <a:p>
            <a:pPr marL="228600" indent="-228600">
              <a:buAutoNum type="arabicPeriod"/>
            </a:pPr>
            <a:r>
              <a:rPr lang="en-US" dirty="0"/>
              <a:t>Introduce the noise to the graph by changing arrow at random -&gt; </a:t>
            </a:r>
            <a:r>
              <a:rPr lang="en-US" dirty="0" err="1"/>
              <a:t>Dowhy</a:t>
            </a:r>
            <a:r>
              <a:rPr lang="en-US" dirty="0"/>
              <a:t> -&gt; coefficient and prediction</a:t>
            </a:r>
          </a:p>
          <a:p>
            <a:pPr marL="228600" indent="-228600">
              <a:buAutoNum type="arabicPeriod"/>
            </a:pPr>
            <a:r>
              <a:rPr lang="en-US" dirty="0"/>
              <a:t>All variables -&gt; Neural Network -&gt; prediction </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Prediction should not be with train (coefficient). Should be in test dataset. </a:t>
            </a:r>
          </a:p>
          <a:p>
            <a:pPr marL="228600" indent="-228600">
              <a:buAutoNum type="arabicPeriod"/>
            </a:pPr>
            <a:r>
              <a:rPr lang="en-US" dirty="0"/>
              <a:t>Synthetic data + 1 real data</a:t>
            </a:r>
          </a:p>
          <a:p>
            <a:pPr marL="228600" indent="-228600">
              <a:buAutoNum type="arabicPeriod"/>
            </a:pPr>
            <a:r>
              <a:rPr lang="en-US" dirty="0"/>
              <a:t>Image built from the references -&gt; </a:t>
            </a:r>
          </a:p>
        </p:txBody>
      </p:sp>
      <p:sp>
        <p:nvSpPr>
          <p:cNvPr id="4" name="Slide Number Placeholder 3"/>
          <p:cNvSpPr>
            <a:spLocks noGrp="1"/>
          </p:cNvSpPr>
          <p:nvPr>
            <p:ph type="sldNum" sz="quarter" idx="5"/>
          </p:nvPr>
        </p:nvSpPr>
        <p:spPr/>
        <p:txBody>
          <a:bodyPr/>
          <a:lstStyle/>
          <a:p>
            <a:fld id="{06AEB274-0828-FF4E-89EE-3874EBB6EA50}" type="slidenum">
              <a:rPr lang="en-US" smtClean="0"/>
              <a:t>6</a:t>
            </a:fld>
            <a:endParaRPr lang="en-US"/>
          </a:p>
        </p:txBody>
      </p:sp>
    </p:spTree>
    <p:extLst>
      <p:ext uri="{BB962C8B-B14F-4D97-AF65-F5344CB8AC3E}">
        <p14:creationId xmlns:p14="http://schemas.microsoft.com/office/powerpoint/2010/main" val="3488816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60</a:t>
            </a:fld>
            <a:endParaRPr lang="en-US"/>
          </a:p>
        </p:txBody>
      </p:sp>
    </p:spTree>
    <p:extLst>
      <p:ext uri="{BB962C8B-B14F-4D97-AF65-F5344CB8AC3E}">
        <p14:creationId xmlns:p14="http://schemas.microsoft.com/office/powerpoint/2010/main" val="2598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64</a:t>
            </a:fld>
            <a:endParaRPr lang="en-US"/>
          </a:p>
        </p:txBody>
      </p:sp>
    </p:spTree>
    <p:extLst>
      <p:ext uri="{BB962C8B-B14F-4D97-AF65-F5344CB8AC3E}">
        <p14:creationId xmlns:p14="http://schemas.microsoft.com/office/powerpoint/2010/main" val="190338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Towards a comparison of python libraries for causal inference and prediction </a:t>
            </a:r>
          </a:p>
          <a:p>
            <a:r>
              <a:rPr lang="en-US" dirty="0"/>
              <a:t>Assessment of </a:t>
            </a:r>
            <a:r>
              <a:rPr lang="en-US" dirty="0" err="1"/>
              <a:t>DoWhy</a:t>
            </a:r>
            <a:r>
              <a:rPr lang="en-US" dirty="0"/>
              <a:t> Python library for causal inference and prediction </a:t>
            </a:r>
          </a:p>
          <a:p>
            <a:endParaRPr lang="en-US" dirty="0"/>
          </a:p>
          <a:p>
            <a:r>
              <a:rPr lang="en-US" b="1" dirty="0"/>
              <a:t>Towards robustness assessment of the </a:t>
            </a:r>
            <a:r>
              <a:rPr lang="en-US" b="1" dirty="0" err="1"/>
              <a:t>dowhy</a:t>
            </a:r>
            <a:r>
              <a:rPr lang="en-US" b="1" dirty="0"/>
              <a:t> python library for causal inference and prediction.</a:t>
            </a:r>
          </a:p>
          <a:p>
            <a:endParaRPr lang="en-US" dirty="0"/>
          </a:p>
          <a:p>
            <a:r>
              <a:rPr lang="en-US" dirty="0"/>
              <a:t>Causal effect (Coefficients of Intervention), MAPE&amp;RMSE with the predicted outcome </a:t>
            </a:r>
          </a:p>
          <a:p>
            <a:endParaRPr lang="en-US" dirty="0"/>
          </a:p>
          <a:p>
            <a:r>
              <a:rPr lang="en-US" dirty="0"/>
              <a:t>OLs: Regression</a:t>
            </a:r>
          </a:p>
          <a:p>
            <a:r>
              <a:rPr lang="en-US" dirty="0" err="1"/>
              <a:t>Dowhy</a:t>
            </a:r>
            <a:r>
              <a:rPr lang="en-US" dirty="0"/>
              <a:t> : Python libraries for causal inference</a:t>
            </a:r>
          </a:p>
          <a:p>
            <a:r>
              <a:rPr lang="en-US" dirty="0"/>
              <a:t>CFNN: </a:t>
            </a:r>
            <a:r>
              <a:rPr lang="en-US" dirty="0" err="1"/>
              <a:t>Nueral</a:t>
            </a:r>
            <a:r>
              <a:rPr lang="en-US" dirty="0"/>
              <a:t> Network </a:t>
            </a:r>
          </a:p>
          <a:p>
            <a:endParaRPr lang="en-US" dirty="0"/>
          </a:p>
          <a:p>
            <a:r>
              <a:rPr lang="en-US" dirty="0"/>
              <a:t>Data : </a:t>
            </a:r>
          </a:p>
        </p:txBody>
      </p:sp>
      <p:sp>
        <p:nvSpPr>
          <p:cNvPr id="4" name="Slide Number Placeholder 3"/>
          <p:cNvSpPr>
            <a:spLocks noGrp="1"/>
          </p:cNvSpPr>
          <p:nvPr>
            <p:ph type="sldNum" sz="quarter" idx="5"/>
          </p:nvPr>
        </p:nvSpPr>
        <p:spPr/>
        <p:txBody>
          <a:bodyPr/>
          <a:lstStyle/>
          <a:p>
            <a:fld id="{06AEB274-0828-FF4E-89EE-3874EBB6EA50}" type="slidenum">
              <a:rPr lang="en-US" smtClean="0"/>
              <a:t>7</a:t>
            </a:fld>
            <a:endParaRPr lang="en-US"/>
          </a:p>
        </p:txBody>
      </p:sp>
    </p:spTree>
    <p:extLst>
      <p:ext uri="{BB962C8B-B14F-4D97-AF65-F5344CB8AC3E}">
        <p14:creationId xmlns:p14="http://schemas.microsoft.com/office/powerpoint/2010/main" val="88667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8</a:t>
            </a:fld>
            <a:endParaRPr lang="en-US"/>
          </a:p>
        </p:txBody>
      </p:sp>
    </p:spTree>
    <p:extLst>
      <p:ext uri="{BB962C8B-B14F-4D97-AF65-F5344CB8AC3E}">
        <p14:creationId xmlns:p14="http://schemas.microsoft.com/office/powerpoint/2010/main" val="412109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EB274-0828-FF4E-89EE-3874EBB6EA50}" type="slidenum">
              <a:rPr lang="en-US" smtClean="0"/>
              <a:t>17</a:t>
            </a:fld>
            <a:endParaRPr lang="en-US"/>
          </a:p>
        </p:txBody>
      </p:sp>
    </p:spTree>
    <p:extLst>
      <p:ext uri="{BB962C8B-B14F-4D97-AF65-F5344CB8AC3E}">
        <p14:creationId xmlns:p14="http://schemas.microsoft.com/office/powerpoint/2010/main" val="403454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Storyline, </a:t>
            </a:r>
            <a:r>
              <a:rPr lang="en-US" dirty="0" err="1"/>
              <a:t>cleararity</a:t>
            </a:r>
            <a:r>
              <a:rPr lang="en-US" dirty="0"/>
              <a:t>, method, efficiency, ; quality of the doc</a:t>
            </a:r>
          </a:p>
        </p:txBody>
      </p:sp>
      <p:sp>
        <p:nvSpPr>
          <p:cNvPr id="4" name="Slide Number Placeholder 3"/>
          <p:cNvSpPr>
            <a:spLocks noGrp="1"/>
          </p:cNvSpPr>
          <p:nvPr>
            <p:ph type="sldNum" sz="quarter" idx="5"/>
          </p:nvPr>
        </p:nvSpPr>
        <p:spPr/>
        <p:txBody>
          <a:bodyPr/>
          <a:lstStyle/>
          <a:p>
            <a:fld id="{06AEB274-0828-FF4E-89EE-3874EBB6EA50}" type="slidenum">
              <a:rPr lang="en-US" smtClean="0"/>
              <a:t>18</a:t>
            </a:fld>
            <a:endParaRPr lang="en-US"/>
          </a:p>
        </p:txBody>
      </p:sp>
    </p:spTree>
    <p:extLst>
      <p:ext uri="{BB962C8B-B14F-4D97-AF65-F5344CB8AC3E}">
        <p14:creationId xmlns:p14="http://schemas.microsoft.com/office/powerpoint/2010/main" val="205302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19</a:t>
            </a:fld>
            <a:endParaRPr lang="en-US"/>
          </a:p>
        </p:txBody>
      </p:sp>
    </p:spTree>
    <p:extLst>
      <p:ext uri="{BB962C8B-B14F-4D97-AF65-F5344CB8AC3E}">
        <p14:creationId xmlns:p14="http://schemas.microsoft.com/office/powerpoint/2010/main" val="3029640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33</a:t>
            </a:fld>
            <a:endParaRPr lang="en-US"/>
          </a:p>
        </p:txBody>
      </p:sp>
    </p:spTree>
    <p:extLst>
      <p:ext uri="{BB962C8B-B14F-4D97-AF65-F5344CB8AC3E}">
        <p14:creationId xmlns:p14="http://schemas.microsoft.com/office/powerpoint/2010/main" val="3858110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34</a:t>
            </a:fld>
            <a:endParaRPr lang="en-US"/>
          </a:p>
        </p:txBody>
      </p:sp>
    </p:spTree>
    <p:extLst>
      <p:ext uri="{BB962C8B-B14F-4D97-AF65-F5344CB8AC3E}">
        <p14:creationId xmlns:p14="http://schemas.microsoft.com/office/powerpoint/2010/main" val="51651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EB274-0828-FF4E-89EE-3874EBB6EA50}" type="slidenum">
              <a:rPr lang="en-US" smtClean="0"/>
              <a:t>44</a:t>
            </a:fld>
            <a:endParaRPr lang="en-US"/>
          </a:p>
        </p:txBody>
      </p:sp>
    </p:spTree>
    <p:extLst>
      <p:ext uri="{BB962C8B-B14F-4D97-AF65-F5344CB8AC3E}">
        <p14:creationId xmlns:p14="http://schemas.microsoft.com/office/powerpoint/2010/main" val="342747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en-GB"/>
              <a:t>Click to edit Master title style</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7B73FD6-0AE2-E941-99B3-CB51560BA18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20698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B73FD6-0AE2-E941-99B3-CB51560BA18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280946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B73FD6-0AE2-E941-99B3-CB51560BA18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2514542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B73FD6-0AE2-E941-99B3-CB51560BA18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400016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en-GB"/>
              <a:t>Click to edit Master title style</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B73FD6-0AE2-E941-99B3-CB51560BA18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57983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7B73FD6-0AE2-E941-99B3-CB51560BA182}"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81467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4" name="Content Placeholder 3"/>
          <p:cNvSpPr>
            <a:spLocks noGrp="1"/>
          </p:cNvSpPr>
          <p:nvPr>
            <p:ph sz="half" idx="2"/>
          </p:nvPr>
        </p:nvSpPr>
        <p:spPr>
          <a:xfrm>
            <a:off x="881779" y="3507105"/>
            <a:ext cx="5415676"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GB"/>
              <a:t>Click to edit Master text styles</a:t>
            </a:r>
          </a:p>
        </p:txBody>
      </p:sp>
      <p:sp>
        <p:nvSpPr>
          <p:cNvPr id="6" name="Content Placeholder 5"/>
          <p:cNvSpPr>
            <a:spLocks noGrp="1"/>
          </p:cNvSpPr>
          <p:nvPr>
            <p:ph sz="quarter" idx="4"/>
          </p:nvPr>
        </p:nvSpPr>
        <p:spPr>
          <a:xfrm>
            <a:off x="6480811" y="3507105"/>
            <a:ext cx="5442347" cy="51584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7B73FD6-0AE2-E941-99B3-CB51560BA182}" type="datetimeFigureOut">
              <a:rPr lang="en-US" smtClean="0"/>
              <a:t>9/12/23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71138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7B73FD6-0AE2-E941-99B3-CB51560BA182}" type="datetimeFigureOut">
              <a:rPr lang="en-US" smtClean="0"/>
              <a:t>9/12/23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2256923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73FD6-0AE2-E941-99B3-CB51560BA182}" type="datetimeFigureOut">
              <a:rPr lang="en-US" smtClean="0"/>
              <a:t>9/12/23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256064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F7B73FD6-0AE2-E941-99B3-CB51560BA182}"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1911162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en-GB"/>
              <a:t>Click icon to add picture</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GB"/>
              <a:t>Click to edit Master text styles</a:t>
            </a:r>
          </a:p>
        </p:txBody>
      </p:sp>
      <p:sp>
        <p:nvSpPr>
          <p:cNvPr id="5" name="Date Placeholder 4"/>
          <p:cNvSpPr>
            <a:spLocks noGrp="1"/>
          </p:cNvSpPr>
          <p:nvPr>
            <p:ph type="dt" sz="half" idx="10"/>
          </p:nvPr>
        </p:nvSpPr>
        <p:spPr/>
        <p:txBody>
          <a:bodyPr/>
          <a:lstStyle/>
          <a:p>
            <a:fld id="{F7B73FD6-0AE2-E941-99B3-CB51560BA182}"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58BB90-3BD5-CF4E-8F26-D89C00933DE3}" type="slidenum">
              <a:rPr lang="en-US" smtClean="0"/>
              <a:t>‹#›</a:t>
            </a:fld>
            <a:endParaRPr lang="en-US"/>
          </a:p>
        </p:txBody>
      </p:sp>
    </p:spTree>
    <p:extLst>
      <p:ext uri="{BB962C8B-B14F-4D97-AF65-F5344CB8AC3E}">
        <p14:creationId xmlns:p14="http://schemas.microsoft.com/office/powerpoint/2010/main" val="83649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F7B73FD6-0AE2-E941-99B3-CB51560BA182}" type="datetimeFigureOut">
              <a:rPr lang="en-US" smtClean="0"/>
              <a:t>9/12/23</a:t>
            </a:fld>
            <a:endParaRPr 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AF58BB90-3BD5-CF4E-8F26-D89C00933DE3}" type="slidenum">
              <a:rPr lang="en-US" smtClean="0"/>
              <a:t>‹#›</a:t>
            </a:fld>
            <a:endParaRPr lang="en-US"/>
          </a:p>
        </p:txBody>
      </p:sp>
    </p:spTree>
    <p:extLst>
      <p:ext uri="{BB962C8B-B14F-4D97-AF65-F5344CB8AC3E}">
        <p14:creationId xmlns:p14="http://schemas.microsoft.com/office/powerpoint/2010/main" val="1093890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160.png"/><Relationship Id="rId26" Type="http://schemas.openxmlformats.org/officeDocument/2006/relationships/image" Target="../media/image301.png"/><Relationship Id="rId39" Type="http://schemas.openxmlformats.org/officeDocument/2006/relationships/customXml" Target="../ink/ink27.xml"/><Relationship Id="rId21" Type="http://schemas.openxmlformats.org/officeDocument/2006/relationships/customXml" Target="../ink/ink18.xml"/><Relationship Id="rId34" Type="http://schemas.openxmlformats.org/officeDocument/2006/relationships/image" Target="../media/image240.png"/><Relationship Id="rId42" Type="http://schemas.openxmlformats.org/officeDocument/2006/relationships/image" Target="../media/image280.png"/><Relationship Id="rId47" Type="http://schemas.openxmlformats.org/officeDocument/2006/relationships/customXml" Target="../ink/ink31.xml"/><Relationship Id="rId50" Type="http://schemas.openxmlformats.org/officeDocument/2006/relationships/image" Target="../media/image330.png"/><Relationship Id="rId7" Type="http://schemas.openxmlformats.org/officeDocument/2006/relationships/customXml" Target="../ink/ink11.xml"/><Relationship Id="rId2" Type="http://schemas.openxmlformats.org/officeDocument/2006/relationships/notesSlide" Target="../notesSlides/notesSlide4.xml"/><Relationship Id="rId16" Type="http://schemas.openxmlformats.org/officeDocument/2006/relationships/image" Target="../media/image150.png"/><Relationship Id="rId29" Type="http://schemas.openxmlformats.org/officeDocument/2006/relationships/customXml" Target="../ink/ink22.xml"/><Relationship Id="rId11" Type="http://schemas.openxmlformats.org/officeDocument/2006/relationships/customXml" Target="../ink/ink13.xml"/><Relationship Id="rId24" Type="http://schemas.openxmlformats.org/officeDocument/2006/relationships/image" Target="../media/image291.png"/><Relationship Id="rId32" Type="http://schemas.openxmlformats.org/officeDocument/2006/relationships/image" Target="../media/image230.png"/><Relationship Id="rId37" Type="http://schemas.openxmlformats.org/officeDocument/2006/relationships/customXml" Target="../ink/ink26.xml"/><Relationship Id="rId40" Type="http://schemas.openxmlformats.org/officeDocument/2006/relationships/image" Target="../media/image270.png"/><Relationship Id="rId45" Type="http://schemas.openxmlformats.org/officeDocument/2006/relationships/customXml" Target="../ink/ink30.xml"/><Relationship Id="rId5" Type="http://schemas.openxmlformats.org/officeDocument/2006/relationships/image" Target="../media/image45.png"/><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311.png"/><Relationship Id="rId36" Type="http://schemas.openxmlformats.org/officeDocument/2006/relationships/image" Target="../media/image250.png"/><Relationship Id="rId49" Type="http://schemas.openxmlformats.org/officeDocument/2006/relationships/customXml" Target="../ink/ink32.xml"/><Relationship Id="rId10" Type="http://schemas.openxmlformats.org/officeDocument/2006/relationships/image" Target="../media/image241.png"/><Relationship Id="rId19" Type="http://schemas.openxmlformats.org/officeDocument/2006/relationships/customXml" Target="../ink/ink17.xml"/><Relationship Id="rId31" Type="http://schemas.openxmlformats.org/officeDocument/2006/relationships/customXml" Target="../ink/ink23.xml"/><Relationship Id="rId44" Type="http://schemas.openxmlformats.org/officeDocument/2006/relationships/image" Target="../media/image290.png"/><Relationship Id="rId52" Type="http://schemas.openxmlformats.org/officeDocument/2006/relationships/image" Target="../media/image340.png"/><Relationship Id="rId4" Type="http://schemas.openxmlformats.org/officeDocument/2006/relationships/image" Target="../media/image44.png"/><Relationship Id="rId9" Type="http://schemas.openxmlformats.org/officeDocument/2006/relationships/customXml" Target="../ink/ink12.xml"/><Relationship Id="rId14" Type="http://schemas.openxmlformats.org/officeDocument/2006/relationships/image" Target="../media/image261.png"/><Relationship Id="rId22" Type="http://schemas.openxmlformats.org/officeDocument/2006/relationships/image" Target="../media/image281.png"/><Relationship Id="rId27" Type="http://schemas.openxmlformats.org/officeDocument/2006/relationships/customXml" Target="../ink/ink21.xml"/><Relationship Id="rId30" Type="http://schemas.openxmlformats.org/officeDocument/2006/relationships/image" Target="../media/image320.png"/><Relationship Id="rId35" Type="http://schemas.openxmlformats.org/officeDocument/2006/relationships/customXml" Target="../ink/ink25.xml"/><Relationship Id="rId43" Type="http://schemas.openxmlformats.org/officeDocument/2006/relationships/customXml" Target="../ink/ink29.xml"/><Relationship Id="rId48" Type="http://schemas.openxmlformats.org/officeDocument/2006/relationships/image" Target="../media/image310.png"/><Relationship Id="rId8" Type="http://schemas.openxmlformats.org/officeDocument/2006/relationships/image" Target="../media/image231.png"/><Relationship Id="rId51" Type="http://schemas.openxmlformats.org/officeDocument/2006/relationships/customXml" Target="../ink/ink33.xml"/><Relationship Id="rId3" Type="http://schemas.openxmlformats.org/officeDocument/2006/relationships/image" Target="../media/image43.png"/><Relationship Id="rId12" Type="http://schemas.openxmlformats.org/officeDocument/2006/relationships/image" Target="../media/image251.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260.png"/><Relationship Id="rId46" Type="http://schemas.openxmlformats.org/officeDocument/2006/relationships/image" Target="../media/image300.png"/><Relationship Id="rId20" Type="http://schemas.openxmlformats.org/officeDocument/2006/relationships/image" Target="../media/image271.png"/><Relationship Id="rId41"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39.xml"/><Relationship Id="rId18" Type="http://schemas.openxmlformats.org/officeDocument/2006/relationships/image" Target="../media/image410.png"/><Relationship Id="rId3" Type="http://schemas.openxmlformats.org/officeDocument/2006/relationships/customXml" Target="../ink/ink34.xml"/><Relationship Id="rId7" Type="http://schemas.openxmlformats.org/officeDocument/2006/relationships/customXml" Target="../ink/ink36.xml"/><Relationship Id="rId12" Type="http://schemas.openxmlformats.org/officeDocument/2006/relationships/image" Target="../media/image380.png"/><Relationship Id="rId17" Type="http://schemas.openxmlformats.org/officeDocument/2006/relationships/customXml" Target="../ink/ink41.xml"/><Relationship Id="rId2" Type="http://schemas.openxmlformats.org/officeDocument/2006/relationships/notesSlide" Target="../notesSlides/notesSlide5.xml"/><Relationship Id="rId16"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customXml" Target="../ink/ink38.xml"/><Relationship Id="rId5" Type="http://schemas.openxmlformats.org/officeDocument/2006/relationships/customXml" Target="../ink/ink35.xml"/><Relationship Id="rId15" Type="http://schemas.openxmlformats.org/officeDocument/2006/relationships/customXml" Target="../ink/ink40.xml"/><Relationship Id="rId10" Type="http://schemas.openxmlformats.org/officeDocument/2006/relationships/image" Target="../media/image370.png"/><Relationship Id="rId4" Type="http://schemas.openxmlformats.org/officeDocument/2006/relationships/image" Target="../media/image6.png"/><Relationship Id="rId9" Type="http://schemas.openxmlformats.org/officeDocument/2006/relationships/customXml" Target="../ink/ink37.xml"/><Relationship Id="rId14" Type="http://schemas.openxmlformats.org/officeDocument/2006/relationships/image" Target="../media/image39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diagramLayout" Target="../diagrams/layout8.xml"/><Relationship Id="rId7" Type="http://schemas.openxmlformats.org/officeDocument/2006/relationships/image" Target="../media/image5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55.svg"/><Relationship Id="rId4" Type="http://schemas.openxmlformats.org/officeDocument/2006/relationships/diagramQuickStyle" Target="../diagrams/quickStyle8.xml"/><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590.png"/><Relationship Id="rId18" Type="http://schemas.openxmlformats.org/officeDocument/2006/relationships/customXml" Target="../ink/ink49.xml"/><Relationship Id="rId26" Type="http://schemas.openxmlformats.org/officeDocument/2006/relationships/customXml" Target="../ink/ink53.xml"/><Relationship Id="rId3" Type="http://schemas.openxmlformats.org/officeDocument/2006/relationships/image" Target="../media/image63.png"/><Relationship Id="rId21" Type="http://schemas.openxmlformats.org/officeDocument/2006/relationships/image" Target="../media/image630.png"/><Relationship Id="rId7" Type="http://schemas.openxmlformats.org/officeDocument/2006/relationships/image" Target="../media/image560.png"/><Relationship Id="rId12" Type="http://schemas.openxmlformats.org/officeDocument/2006/relationships/customXml" Target="../ink/ink46.xml"/><Relationship Id="rId17" Type="http://schemas.openxmlformats.org/officeDocument/2006/relationships/image" Target="../media/image610.png"/><Relationship Id="rId25" Type="http://schemas.openxmlformats.org/officeDocument/2006/relationships/image" Target="../media/image65.png"/><Relationship Id="rId33" Type="http://schemas.openxmlformats.org/officeDocument/2006/relationships/image" Target="../media/image69.png"/><Relationship Id="rId2" Type="http://schemas.openxmlformats.org/officeDocument/2006/relationships/image" Target="../media/image62.png"/><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customXml" Target="../ink/ink43.xml"/><Relationship Id="rId11" Type="http://schemas.openxmlformats.org/officeDocument/2006/relationships/image" Target="../media/image580.png"/><Relationship Id="rId24" Type="http://schemas.openxmlformats.org/officeDocument/2006/relationships/customXml" Target="../ink/ink52.xml"/><Relationship Id="rId32" Type="http://schemas.openxmlformats.org/officeDocument/2006/relationships/customXml" Target="../ink/ink56.xml"/><Relationship Id="rId5" Type="http://schemas.openxmlformats.org/officeDocument/2006/relationships/image" Target="../media/image550.png"/><Relationship Id="rId15" Type="http://schemas.openxmlformats.org/officeDocument/2006/relationships/image" Target="../media/image600.png"/><Relationship Id="rId23" Type="http://schemas.openxmlformats.org/officeDocument/2006/relationships/image" Target="../media/image64.png"/><Relationship Id="rId28" Type="http://schemas.openxmlformats.org/officeDocument/2006/relationships/customXml" Target="../ink/ink54.xml"/><Relationship Id="rId10" Type="http://schemas.openxmlformats.org/officeDocument/2006/relationships/customXml" Target="../ink/ink45.xml"/><Relationship Id="rId19" Type="http://schemas.openxmlformats.org/officeDocument/2006/relationships/image" Target="../media/image620.png"/><Relationship Id="rId31" Type="http://schemas.openxmlformats.org/officeDocument/2006/relationships/image" Target="../media/image68.png"/><Relationship Id="rId4" Type="http://schemas.openxmlformats.org/officeDocument/2006/relationships/customXml" Target="../ink/ink42.xml"/><Relationship Id="rId9" Type="http://schemas.openxmlformats.org/officeDocument/2006/relationships/image" Target="../media/image570.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66.png"/><Relationship Id="rId30" Type="http://schemas.openxmlformats.org/officeDocument/2006/relationships/customXml" Target="../ink/ink55.xml"/><Relationship Id="rId8" Type="http://schemas.openxmlformats.org/officeDocument/2006/relationships/customXml" Target="../ink/ink44.xml"/></Relationships>
</file>

<file path=ppt/slides/_rels/slide33.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customXml" Target="../ink/ink6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6.png"/><Relationship Id="rId10" Type="http://schemas.openxmlformats.org/officeDocument/2006/relationships/customXml" Target="../ink/ink60.xml"/><Relationship Id="rId4" Type="http://schemas.openxmlformats.org/officeDocument/2006/relationships/customXml" Target="../ink/ink57.xml"/><Relationship Id="rId9" Type="http://schemas.openxmlformats.org/officeDocument/2006/relationships/image" Target="../media/image73.png"/><Relationship Id="rId14" Type="http://schemas.openxmlformats.org/officeDocument/2006/relationships/customXml" Target="../ink/ink6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customXml" Target="../ink/ink63.xml"/><Relationship Id="rId7" Type="http://schemas.openxmlformats.org/officeDocument/2006/relationships/customXml" Target="../ink/ink65.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customXml" Target="../ink/ink64.xml"/><Relationship Id="rId4" Type="http://schemas.openxmlformats.org/officeDocument/2006/relationships/image" Target="../media/image800.png"/></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causalml.readthedocs.io/en/latest/" TargetMode="External"/><Relationship Id="rId2" Type="http://schemas.openxmlformats.org/officeDocument/2006/relationships/hyperlink" Target="https://microsoft.github.io/dowhy/" TargetMode="External"/><Relationship Id="rId1" Type="http://schemas.openxmlformats.org/officeDocument/2006/relationships/slideLayout" Target="../slideLayouts/slideLayout2.xml"/><Relationship Id="rId5" Type="http://schemas.openxmlformats.org/officeDocument/2006/relationships/hyperlink" Target="https://causalnex.readthedocs.io/en/latest/" TargetMode="External"/><Relationship Id="rId4" Type="http://schemas.openxmlformats.org/officeDocument/2006/relationships/hyperlink" Target="https://econml.azurewebsites.ne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customXml" Target="../ink/ink67.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etergtz.github.io/dowhy/main/user_guide/modeling_causal_relations/modeling_cause_effect_relationships_with_causal_mechanisms.htm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63EA-1E48-376F-C4E7-FF1B4EFB1E45}"/>
              </a:ext>
            </a:extLst>
          </p:cNvPr>
          <p:cNvSpPr>
            <a:spLocks noGrp="1"/>
          </p:cNvSpPr>
          <p:nvPr>
            <p:ph type="ctrTitle"/>
          </p:nvPr>
        </p:nvSpPr>
        <p:spPr>
          <a:xfrm>
            <a:off x="1380566" y="1972011"/>
            <a:ext cx="10556451" cy="3074894"/>
          </a:xfrm>
        </p:spPr>
        <p:txBody>
          <a:bodyPr anchor="b">
            <a:normAutofit fontScale="90000"/>
          </a:bodyPr>
          <a:lstStyle/>
          <a:p>
            <a:pPr algn="l"/>
            <a:r>
              <a:rPr lang="en-US" sz="5040" dirty="0">
                <a:solidFill>
                  <a:srgbClr val="FFFFFF"/>
                </a:solidFill>
              </a:rPr>
              <a:t>Bridging Causal Inference and Machine Learning in Python: An Evaluation of Leading Libraries such as </a:t>
            </a:r>
            <a:r>
              <a:rPr lang="en-US" sz="5040" dirty="0" err="1">
                <a:solidFill>
                  <a:srgbClr val="FFFFFF"/>
                </a:solidFill>
              </a:rPr>
              <a:t>DoWhy</a:t>
            </a:r>
            <a:r>
              <a:rPr lang="en-US" sz="5040" dirty="0">
                <a:solidFill>
                  <a:srgbClr val="FFFFFF"/>
                </a:solidFill>
              </a:rPr>
              <a:t>, </a:t>
            </a:r>
            <a:r>
              <a:rPr lang="en-US" sz="5040" dirty="0" err="1">
                <a:solidFill>
                  <a:srgbClr val="FFFFFF"/>
                </a:solidFill>
              </a:rPr>
              <a:t>CausalML</a:t>
            </a:r>
            <a:r>
              <a:rPr lang="en-US" sz="5040" dirty="0">
                <a:solidFill>
                  <a:srgbClr val="FFFFFF"/>
                </a:solidFill>
              </a:rPr>
              <a:t>, </a:t>
            </a:r>
            <a:r>
              <a:rPr lang="en-US" sz="5040" dirty="0" err="1">
                <a:solidFill>
                  <a:srgbClr val="FFFFFF"/>
                </a:solidFill>
              </a:rPr>
              <a:t>EconML</a:t>
            </a:r>
            <a:r>
              <a:rPr lang="en-US" sz="5040" dirty="0">
                <a:solidFill>
                  <a:srgbClr val="FFFFFF"/>
                </a:solidFill>
              </a:rPr>
              <a:t>, </a:t>
            </a:r>
            <a:r>
              <a:rPr lang="en-US" sz="5040" dirty="0" err="1">
                <a:solidFill>
                  <a:srgbClr val="FFFFFF"/>
                </a:solidFill>
              </a:rPr>
              <a:t>CausalNex</a:t>
            </a:r>
            <a:r>
              <a:rPr lang="en-US" sz="5040" dirty="0">
                <a:solidFill>
                  <a:srgbClr val="FFFFFF"/>
                </a:solidFill>
              </a:rPr>
              <a:t> and Double Machine Learning</a:t>
            </a:r>
          </a:p>
        </p:txBody>
      </p:sp>
      <p:sp>
        <p:nvSpPr>
          <p:cNvPr id="3" name="Subtitle 2">
            <a:extLst>
              <a:ext uri="{FF2B5EF4-FFF2-40B4-BE49-F238E27FC236}">
                <a16:creationId xmlns:a16="http://schemas.microsoft.com/office/drawing/2014/main" id="{A1206BE0-A6C4-0554-1C0B-ED57E2596D66}"/>
              </a:ext>
            </a:extLst>
          </p:cNvPr>
          <p:cNvSpPr>
            <a:spLocks noGrp="1"/>
          </p:cNvSpPr>
          <p:nvPr>
            <p:ph type="subTitle" idx="1"/>
          </p:nvPr>
        </p:nvSpPr>
        <p:spPr>
          <a:xfrm>
            <a:off x="1418216" y="6314515"/>
            <a:ext cx="10506249" cy="1531171"/>
          </a:xfrm>
        </p:spPr>
        <p:txBody>
          <a:bodyPr anchor="ctr">
            <a:normAutofit/>
          </a:bodyPr>
          <a:lstStyle/>
          <a:p>
            <a:pPr algn="l"/>
            <a:r>
              <a:rPr lang="en-US" dirty="0"/>
              <a:t>Dahye Jeong </a:t>
            </a:r>
          </a:p>
        </p:txBody>
      </p:sp>
    </p:spTree>
    <p:extLst>
      <p:ext uri="{BB962C8B-B14F-4D97-AF65-F5344CB8AC3E}">
        <p14:creationId xmlns:p14="http://schemas.microsoft.com/office/powerpoint/2010/main" val="105985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3">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00" y="0"/>
            <a:ext cx="12798399" cy="9601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graph with different colored lines&#10;&#10;Description automatically generated with medium confidence">
            <a:extLst>
              <a:ext uri="{FF2B5EF4-FFF2-40B4-BE49-F238E27FC236}">
                <a16:creationId xmlns:a16="http://schemas.microsoft.com/office/drawing/2014/main" id="{49833F77-3A3C-A807-D9E8-3E73C487ECF8}"/>
              </a:ext>
            </a:extLst>
          </p:cNvPr>
          <p:cNvPicPr>
            <a:picLocks noChangeAspect="1"/>
          </p:cNvPicPr>
          <p:nvPr/>
        </p:nvPicPr>
        <p:blipFill rotWithShape="1">
          <a:blip r:embed="rId2"/>
          <a:srcRect l="6630" r="2" b="2"/>
          <a:stretch/>
        </p:blipFill>
        <p:spPr>
          <a:xfrm>
            <a:off x="6538334" y="557645"/>
            <a:ext cx="6089451" cy="3896800"/>
          </a:xfrm>
          <a:prstGeom prst="rect">
            <a:avLst/>
          </a:prstGeom>
        </p:spPr>
      </p:pic>
      <p:pic>
        <p:nvPicPr>
          <p:cNvPr id="11" name="Picture 10" descr="A diagram of a graph&#10;&#10;Description automatically generated with medium confidence">
            <a:extLst>
              <a:ext uri="{FF2B5EF4-FFF2-40B4-BE49-F238E27FC236}">
                <a16:creationId xmlns:a16="http://schemas.microsoft.com/office/drawing/2014/main" id="{5FF18428-9888-5B95-BCCB-34A5E1D1F1A5}"/>
              </a:ext>
            </a:extLst>
          </p:cNvPr>
          <p:cNvPicPr>
            <a:picLocks noChangeAspect="1"/>
          </p:cNvPicPr>
          <p:nvPr/>
        </p:nvPicPr>
        <p:blipFill rotWithShape="1">
          <a:blip r:embed="rId3"/>
          <a:srcRect l="5890" r="-2" b="-2"/>
          <a:stretch/>
        </p:blipFill>
        <p:spPr>
          <a:xfrm>
            <a:off x="6437680" y="4321707"/>
            <a:ext cx="6086792" cy="3896801"/>
          </a:xfrm>
          <a:prstGeom prst="rect">
            <a:avLst/>
          </a:prstGeom>
        </p:spPr>
      </p:pic>
      <p:pic>
        <p:nvPicPr>
          <p:cNvPr id="5" name="Content Placeholder 4" descr="A graph with different colored lines&#10;&#10;Description automatically generated with medium confidence">
            <a:extLst>
              <a:ext uri="{FF2B5EF4-FFF2-40B4-BE49-F238E27FC236}">
                <a16:creationId xmlns:a16="http://schemas.microsoft.com/office/drawing/2014/main" id="{22873420-6BA7-3DC2-E2E8-C4B115BBD745}"/>
              </a:ext>
            </a:extLst>
          </p:cNvPr>
          <p:cNvPicPr>
            <a:picLocks noGrp="1" noChangeAspect="1"/>
          </p:cNvPicPr>
          <p:nvPr>
            <p:ph idx="1"/>
          </p:nvPr>
        </p:nvPicPr>
        <p:blipFill rotWithShape="1">
          <a:blip r:embed="rId4"/>
          <a:srcRect l="6938" r="-3" b="-3"/>
          <a:stretch/>
        </p:blipFill>
        <p:spPr>
          <a:xfrm>
            <a:off x="542088" y="557645"/>
            <a:ext cx="6089451" cy="3909676"/>
          </a:xfrm>
          <a:prstGeom prst="rect">
            <a:avLst/>
          </a:prstGeom>
        </p:spPr>
      </p:pic>
      <p:pic>
        <p:nvPicPr>
          <p:cNvPr id="9" name="Picture 8" descr="A graph of a graph with different colored boxes&#10;&#10;Description automatically generated with medium confidence">
            <a:extLst>
              <a:ext uri="{FF2B5EF4-FFF2-40B4-BE49-F238E27FC236}">
                <a16:creationId xmlns:a16="http://schemas.microsoft.com/office/drawing/2014/main" id="{F324CC75-A3D3-D440-2D35-23AB125BD9D2}"/>
              </a:ext>
            </a:extLst>
          </p:cNvPr>
          <p:cNvPicPr>
            <a:picLocks noChangeAspect="1"/>
          </p:cNvPicPr>
          <p:nvPr/>
        </p:nvPicPr>
        <p:blipFill rotWithShape="1">
          <a:blip r:embed="rId5"/>
          <a:srcRect l="6199" r="2" b="2"/>
          <a:stretch/>
        </p:blipFill>
        <p:spPr>
          <a:xfrm>
            <a:off x="544747" y="4321708"/>
            <a:ext cx="6086792" cy="3909676"/>
          </a:xfrm>
          <a:prstGeom prst="rect">
            <a:avLst/>
          </a:prstGeom>
        </p:spPr>
      </p:pic>
      <p:sp>
        <p:nvSpPr>
          <p:cNvPr id="8" name="TextBox 7">
            <a:extLst>
              <a:ext uri="{FF2B5EF4-FFF2-40B4-BE49-F238E27FC236}">
                <a16:creationId xmlns:a16="http://schemas.microsoft.com/office/drawing/2014/main" id="{7CE2B137-AA53-08BA-B3BF-5E49AA1840CC}"/>
              </a:ext>
            </a:extLst>
          </p:cNvPr>
          <p:cNvSpPr txBox="1"/>
          <p:nvPr/>
        </p:nvSpPr>
        <p:spPr>
          <a:xfrm>
            <a:off x="2554015" y="269241"/>
            <a:ext cx="4041224" cy="461665"/>
          </a:xfrm>
          <a:prstGeom prst="rect">
            <a:avLst/>
          </a:prstGeom>
          <a:solidFill>
            <a:schemeClr val="bg1"/>
          </a:solidFill>
        </p:spPr>
        <p:txBody>
          <a:bodyPr wrap="square" rtlCol="0">
            <a:spAutoFit/>
          </a:bodyPr>
          <a:lstStyle/>
          <a:p>
            <a:pPr algn="r"/>
            <a:r>
              <a:rPr lang="en-US" sz="2400" b="1" dirty="0"/>
              <a:t>Data 1</a:t>
            </a:r>
          </a:p>
        </p:txBody>
      </p:sp>
      <p:sp>
        <p:nvSpPr>
          <p:cNvPr id="10" name="TextBox 9">
            <a:extLst>
              <a:ext uri="{FF2B5EF4-FFF2-40B4-BE49-F238E27FC236}">
                <a16:creationId xmlns:a16="http://schemas.microsoft.com/office/drawing/2014/main" id="{86E5EEB3-E908-6DE1-8740-35F93ED8E856}"/>
              </a:ext>
            </a:extLst>
          </p:cNvPr>
          <p:cNvSpPr txBox="1"/>
          <p:nvPr/>
        </p:nvSpPr>
        <p:spPr>
          <a:xfrm>
            <a:off x="8636258" y="269405"/>
            <a:ext cx="3930585" cy="461665"/>
          </a:xfrm>
          <a:prstGeom prst="rect">
            <a:avLst/>
          </a:prstGeom>
          <a:solidFill>
            <a:schemeClr val="bg1"/>
          </a:solidFill>
        </p:spPr>
        <p:txBody>
          <a:bodyPr wrap="square" rtlCol="0">
            <a:spAutoFit/>
          </a:bodyPr>
          <a:lstStyle/>
          <a:p>
            <a:pPr algn="r"/>
            <a:r>
              <a:rPr lang="en-US" sz="2400" b="1" dirty="0"/>
              <a:t>Data 2</a:t>
            </a:r>
          </a:p>
        </p:txBody>
      </p:sp>
      <p:sp>
        <p:nvSpPr>
          <p:cNvPr id="15" name="TextBox 14">
            <a:extLst>
              <a:ext uri="{FF2B5EF4-FFF2-40B4-BE49-F238E27FC236}">
                <a16:creationId xmlns:a16="http://schemas.microsoft.com/office/drawing/2014/main" id="{C57229AF-CB9F-70DA-3293-E0EB31120367}"/>
              </a:ext>
            </a:extLst>
          </p:cNvPr>
          <p:cNvSpPr txBox="1"/>
          <p:nvPr/>
        </p:nvSpPr>
        <p:spPr>
          <a:xfrm>
            <a:off x="415960" y="3775371"/>
            <a:ext cx="6305414" cy="612000"/>
          </a:xfrm>
          <a:prstGeom prst="rect">
            <a:avLst/>
          </a:prstGeom>
          <a:solidFill>
            <a:schemeClr val="bg1"/>
          </a:solidFill>
          <a:ln>
            <a:solidFill>
              <a:schemeClr val="bg1"/>
            </a:solidFill>
          </a:ln>
        </p:spPr>
        <p:txBody>
          <a:bodyPr wrap="square" rtlCol="0">
            <a:spAutoFit/>
          </a:bodyPr>
          <a:lstStyle/>
          <a:p>
            <a:r>
              <a:rPr lang="en-US" dirty="0"/>
              <a:t>Intervention  Mediator       X1              X2               X3       Outcome</a:t>
            </a:r>
          </a:p>
        </p:txBody>
      </p:sp>
      <p:sp>
        <p:nvSpPr>
          <p:cNvPr id="12" name="TextBox 11">
            <a:extLst>
              <a:ext uri="{FF2B5EF4-FFF2-40B4-BE49-F238E27FC236}">
                <a16:creationId xmlns:a16="http://schemas.microsoft.com/office/drawing/2014/main" id="{652E4ADE-C0DB-B83D-DB8C-67089A443E8B}"/>
              </a:ext>
            </a:extLst>
          </p:cNvPr>
          <p:cNvSpPr txBox="1"/>
          <p:nvPr/>
        </p:nvSpPr>
        <p:spPr>
          <a:xfrm>
            <a:off x="2554015" y="4033304"/>
            <a:ext cx="4016582" cy="461665"/>
          </a:xfrm>
          <a:prstGeom prst="rect">
            <a:avLst/>
          </a:prstGeom>
          <a:solidFill>
            <a:schemeClr val="bg1"/>
          </a:solidFill>
        </p:spPr>
        <p:txBody>
          <a:bodyPr wrap="square" rtlCol="0">
            <a:spAutoFit/>
          </a:bodyPr>
          <a:lstStyle/>
          <a:p>
            <a:pPr algn="r"/>
            <a:r>
              <a:rPr lang="en-US" sz="2400" b="1" dirty="0"/>
              <a:t>Data 3</a:t>
            </a:r>
          </a:p>
        </p:txBody>
      </p:sp>
      <p:sp>
        <p:nvSpPr>
          <p:cNvPr id="16" name="TextBox 15">
            <a:extLst>
              <a:ext uri="{FF2B5EF4-FFF2-40B4-BE49-F238E27FC236}">
                <a16:creationId xmlns:a16="http://schemas.microsoft.com/office/drawing/2014/main" id="{97D775F3-402D-E899-AC4B-9ACF8277E861}"/>
              </a:ext>
            </a:extLst>
          </p:cNvPr>
          <p:cNvSpPr txBox="1"/>
          <p:nvPr/>
        </p:nvSpPr>
        <p:spPr>
          <a:xfrm>
            <a:off x="6595239" y="3766857"/>
            <a:ext cx="6305414" cy="504000"/>
          </a:xfrm>
          <a:prstGeom prst="rect">
            <a:avLst/>
          </a:prstGeom>
          <a:solidFill>
            <a:schemeClr val="bg1"/>
          </a:solidFill>
          <a:ln>
            <a:solidFill>
              <a:schemeClr val="bg1"/>
            </a:solidFill>
          </a:ln>
        </p:spPr>
        <p:txBody>
          <a:bodyPr wrap="square" rtlCol="0">
            <a:spAutoFit/>
          </a:bodyPr>
          <a:lstStyle/>
          <a:p>
            <a:r>
              <a:rPr lang="en-US" dirty="0"/>
              <a:t>Intervention         X1                   X2                    X3         Outcome</a:t>
            </a:r>
          </a:p>
        </p:txBody>
      </p:sp>
      <p:sp>
        <p:nvSpPr>
          <p:cNvPr id="13" name="TextBox 12">
            <a:extLst>
              <a:ext uri="{FF2B5EF4-FFF2-40B4-BE49-F238E27FC236}">
                <a16:creationId xmlns:a16="http://schemas.microsoft.com/office/drawing/2014/main" id="{CDFEE6E2-4600-117B-5392-5B125120E933}"/>
              </a:ext>
            </a:extLst>
          </p:cNvPr>
          <p:cNvSpPr txBox="1"/>
          <p:nvPr/>
        </p:nvSpPr>
        <p:spPr>
          <a:xfrm>
            <a:off x="8458422" y="4078048"/>
            <a:ext cx="4090692" cy="461665"/>
          </a:xfrm>
          <a:prstGeom prst="rect">
            <a:avLst/>
          </a:prstGeom>
          <a:solidFill>
            <a:schemeClr val="bg1"/>
          </a:solidFill>
        </p:spPr>
        <p:txBody>
          <a:bodyPr wrap="square" rtlCol="0">
            <a:spAutoFit/>
          </a:bodyPr>
          <a:lstStyle/>
          <a:p>
            <a:pPr algn="r"/>
            <a:r>
              <a:rPr lang="en-US" sz="2400" b="1" dirty="0"/>
              <a:t>Data 4</a:t>
            </a:r>
          </a:p>
        </p:txBody>
      </p:sp>
      <p:sp>
        <p:nvSpPr>
          <p:cNvPr id="14" name="TextBox 13">
            <a:extLst>
              <a:ext uri="{FF2B5EF4-FFF2-40B4-BE49-F238E27FC236}">
                <a16:creationId xmlns:a16="http://schemas.microsoft.com/office/drawing/2014/main" id="{75D449C4-CD80-C1B7-5764-2EF255276831}"/>
              </a:ext>
            </a:extLst>
          </p:cNvPr>
          <p:cNvSpPr txBox="1"/>
          <p:nvPr/>
        </p:nvSpPr>
        <p:spPr>
          <a:xfrm>
            <a:off x="277128" y="7553521"/>
            <a:ext cx="6305414" cy="612000"/>
          </a:xfrm>
          <a:prstGeom prst="rect">
            <a:avLst/>
          </a:prstGeom>
          <a:solidFill>
            <a:schemeClr val="bg1"/>
          </a:solidFill>
          <a:ln>
            <a:solidFill>
              <a:schemeClr val="bg1"/>
            </a:solidFill>
          </a:ln>
        </p:spPr>
        <p:txBody>
          <a:bodyPr wrap="square" rtlCol="0">
            <a:spAutoFit/>
          </a:bodyPr>
          <a:lstStyle/>
          <a:p>
            <a:r>
              <a:rPr lang="en-US" dirty="0"/>
              <a:t>Intervention  Mediator       X1              X2               X3       Outcome</a:t>
            </a:r>
          </a:p>
        </p:txBody>
      </p:sp>
      <p:sp>
        <p:nvSpPr>
          <p:cNvPr id="17" name="TextBox 16">
            <a:extLst>
              <a:ext uri="{FF2B5EF4-FFF2-40B4-BE49-F238E27FC236}">
                <a16:creationId xmlns:a16="http://schemas.microsoft.com/office/drawing/2014/main" id="{5419FFB1-9498-009A-D024-7B654B806553}"/>
              </a:ext>
            </a:extLst>
          </p:cNvPr>
          <p:cNvSpPr txBox="1"/>
          <p:nvPr/>
        </p:nvSpPr>
        <p:spPr>
          <a:xfrm>
            <a:off x="6519000" y="7533184"/>
            <a:ext cx="6305414" cy="504000"/>
          </a:xfrm>
          <a:prstGeom prst="rect">
            <a:avLst/>
          </a:prstGeom>
          <a:solidFill>
            <a:schemeClr val="bg1"/>
          </a:solidFill>
          <a:ln>
            <a:solidFill>
              <a:schemeClr val="bg1"/>
            </a:solidFill>
          </a:ln>
        </p:spPr>
        <p:txBody>
          <a:bodyPr wrap="square" rtlCol="0">
            <a:spAutoFit/>
          </a:bodyPr>
          <a:lstStyle/>
          <a:p>
            <a:r>
              <a:rPr lang="en-US" dirty="0"/>
              <a:t>Intervention         X1                   X2                    X3         Outcome</a:t>
            </a:r>
          </a:p>
        </p:txBody>
      </p:sp>
      <p:sp>
        <p:nvSpPr>
          <p:cNvPr id="18" name="Rectangle 17">
            <a:extLst>
              <a:ext uri="{FF2B5EF4-FFF2-40B4-BE49-F238E27FC236}">
                <a16:creationId xmlns:a16="http://schemas.microsoft.com/office/drawing/2014/main" id="{6E0EDDF7-8A85-99C4-C4C3-3D3467EFECE4}"/>
              </a:ext>
            </a:extLst>
          </p:cNvPr>
          <p:cNvSpPr/>
          <p:nvPr/>
        </p:nvSpPr>
        <p:spPr>
          <a:xfrm>
            <a:off x="554033" y="770493"/>
            <a:ext cx="6028509" cy="29964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D569FE-E6B1-07E0-0FA7-67B42591C9A0}"/>
              </a:ext>
            </a:extLst>
          </p:cNvPr>
          <p:cNvSpPr/>
          <p:nvPr/>
        </p:nvSpPr>
        <p:spPr>
          <a:xfrm>
            <a:off x="542088" y="4531616"/>
            <a:ext cx="6028509" cy="29964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2F85FF-8527-EEDC-683C-A32127F5F2D6}"/>
              </a:ext>
            </a:extLst>
          </p:cNvPr>
          <p:cNvSpPr/>
          <p:nvPr/>
        </p:nvSpPr>
        <p:spPr>
          <a:xfrm>
            <a:off x="6631539" y="4528905"/>
            <a:ext cx="5834650" cy="29964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82D062-29AC-F6A9-2AA5-54A1B6516EE2}"/>
              </a:ext>
            </a:extLst>
          </p:cNvPr>
          <p:cNvSpPr/>
          <p:nvPr/>
        </p:nvSpPr>
        <p:spPr>
          <a:xfrm>
            <a:off x="6643484" y="764293"/>
            <a:ext cx="5923359" cy="29964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34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7" name="Picture 13">
            <a:extLst>
              <a:ext uri="{FF2B5EF4-FFF2-40B4-BE49-F238E27FC236}">
                <a16:creationId xmlns:a16="http://schemas.microsoft.com/office/drawing/2014/main" id="{562A2B6A-CA01-33C5-82AC-956E7D053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6171" y="5067424"/>
            <a:ext cx="4355356" cy="3560504"/>
          </a:xfrm>
          <a:prstGeom prst="rect">
            <a:avLst/>
          </a:prstGeom>
          <a:noFill/>
          <a:extLst>
            <a:ext uri="{909E8E84-426E-40DD-AFC4-6F175D3DCCD1}">
              <a14:hiddenFill xmlns:a14="http://schemas.microsoft.com/office/drawing/2010/main">
                <a:solidFill>
                  <a:srgbClr val="FFFFFF"/>
                </a:solidFill>
              </a14:hiddenFill>
            </a:ext>
          </a:extLst>
        </p:spPr>
      </p:pic>
      <p:cxnSp>
        <p:nvCxnSpPr>
          <p:cNvPr id="1055" name="Straight Connector 105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95774" y="1555638"/>
            <a:ext cx="11592" cy="6503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9" name="Picture 5">
            <a:extLst>
              <a:ext uri="{FF2B5EF4-FFF2-40B4-BE49-F238E27FC236}">
                <a16:creationId xmlns:a16="http://schemas.microsoft.com/office/drawing/2014/main" id="{4CC7355A-72D6-2E90-9DE8-F179E95F7F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6171" y="1054482"/>
            <a:ext cx="4355356" cy="3560504"/>
          </a:xfrm>
          <a:prstGeom prst="rect">
            <a:avLst/>
          </a:prstGeom>
          <a:noFill/>
          <a:extLst>
            <a:ext uri="{909E8E84-426E-40DD-AFC4-6F175D3DCCD1}">
              <a14:hiddenFill xmlns:a14="http://schemas.microsoft.com/office/drawing/2010/main">
                <a:solidFill>
                  <a:srgbClr val="FFFFFF"/>
                </a:solidFill>
              </a14:hiddenFill>
            </a:ext>
          </a:extLst>
        </p:spPr>
      </p:pic>
      <p:cxnSp>
        <p:nvCxnSpPr>
          <p:cNvPr id="1057" name="Straight Connector 105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3178"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0850"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33" name="Picture 9">
            <a:extLst>
              <a:ext uri="{FF2B5EF4-FFF2-40B4-BE49-F238E27FC236}">
                <a16:creationId xmlns:a16="http://schemas.microsoft.com/office/drawing/2014/main" id="{DF2EDFB1-1ED5-EB55-2E6B-E3DE5CC52D1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60082" y="1052631"/>
            <a:ext cx="4359885" cy="3564207"/>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5DF7476D-110C-40FE-F56F-5BAF47187A8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53568" y="5060248"/>
            <a:ext cx="4372913" cy="3574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54A501-4282-836F-1CD2-7ABB631B6E69}"/>
              </a:ext>
            </a:extLst>
          </p:cNvPr>
          <p:cNvSpPr txBox="1"/>
          <p:nvPr/>
        </p:nvSpPr>
        <p:spPr>
          <a:xfrm>
            <a:off x="2538248" y="787656"/>
            <a:ext cx="1749973" cy="461665"/>
          </a:xfrm>
          <a:prstGeom prst="rect">
            <a:avLst/>
          </a:prstGeom>
          <a:solidFill>
            <a:schemeClr val="bg1"/>
          </a:solidFill>
        </p:spPr>
        <p:txBody>
          <a:bodyPr wrap="square" rtlCol="0">
            <a:spAutoFit/>
          </a:bodyPr>
          <a:lstStyle/>
          <a:p>
            <a:pPr algn="ctr"/>
            <a:r>
              <a:rPr lang="en-US" sz="2400" b="1" dirty="0"/>
              <a:t>Data 1</a:t>
            </a:r>
          </a:p>
        </p:txBody>
      </p:sp>
      <p:sp>
        <p:nvSpPr>
          <p:cNvPr id="3" name="TextBox 2">
            <a:extLst>
              <a:ext uri="{FF2B5EF4-FFF2-40B4-BE49-F238E27FC236}">
                <a16:creationId xmlns:a16="http://schemas.microsoft.com/office/drawing/2014/main" id="{A54E4505-4C8B-C7A5-576C-0C54993774C9}"/>
              </a:ext>
            </a:extLst>
          </p:cNvPr>
          <p:cNvSpPr txBox="1"/>
          <p:nvPr/>
        </p:nvSpPr>
        <p:spPr>
          <a:xfrm>
            <a:off x="7958338" y="796819"/>
            <a:ext cx="1973938" cy="461665"/>
          </a:xfrm>
          <a:prstGeom prst="rect">
            <a:avLst/>
          </a:prstGeom>
          <a:solidFill>
            <a:schemeClr val="bg1"/>
          </a:solidFill>
        </p:spPr>
        <p:txBody>
          <a:bodyPr wrap="square" rtlCol="0">
            <a:spAutoFit/>
          </a:bodyPr>
          <a:lstStyle/>
          <a:p>
            <a:pPr algn="ctr"/>
            <a:r>
              <a:rPr lang="en-US" sz="2400" b="1" dirty="0"/>
              <a:t>Data 2</a:t>
            </a:r>
          </a:p>
        </p:txBody>
      </p:sp>
      <p:sp>
        <p:nvSpPr>
          <p:cNvPr id="4" name="TextBox 3">
            <a:extLst>
              <a:ext uri="{FF2B5EF4-FFF2-40B4-BE49-F238E27FC236}">
                <a16:creationId xmlns:a16="http://schemas.microsoft.com/office/drawing/2014/main" id="{25922C9C-954B-0EA2-1FCC-F58EA0C78DFB}"/>
              </a:ext>
            </a:extLst>
          </p:cNvPr>
          <p:cNvSpPr txBox="1"/>
          <p:nvPr/>
        </p:nvSpPr>
        <p:spPr>
          <a:xfrm>
            <a:off x="2486779" y="4825578"/>
            <a:ext cx="2023086" cy="461665"/>
          </a:xfrm>
          <a:prstGeom prst="rect">
            <a:avLst/>
          </a:prstGeom>
          <a:solidFill>
            <a:schemeClr val="bg1"/>
          </a:solidFill>
        </p:spPr>
        <p:txBody>
          <a:bodyPr wrap="square" rtlCol="0">
            <a:spAutoFit/>
          </a:bodyPr>
          <a:lstStyle/>
          <a:p>
            <a:pPr algn="ctr"/>
            <a:r>
              <a:rPr lang="en-US" sz="2400" b="1" dirty="0"/>
              <a:t>Data 3</a:t>
            </a:r>
          </a:p>
        </p:txBody>
      </p:sp>
      <p:sp>
        <p:nvSpPr>
          <p:cNvPr id="5" name="TextBox 4">
            <a:extLst>
              <a:ext uri="{FF2B5EF4-FFF2-40B4-BE49-F238E27FC236}">
                <a16:creationId xmlns:a16="http://schemas.microsoft.com/office/drawing/2014/main" id="{71233639-0C6D-884B-F431-8E8AB8096BE3}"/>
              </a:ext>
            </a:extLst>
          </p:cNvPr>
          <p:cNvSpPr txBox="1"/>
          <p:nvPr/>
        </p:nvSpPr>
        <p:spPr>
          <a:xfrm>
            <a:off x="7835463" y="4825577"/>
            <a:ext cx="2479358" cy="461665"/>
          </a:xfrm>
          <a:prstGeom prst="rect">
            <a:avLst/>
          </a:prstGeom>
          <a:solidFill>
            <a:schemeClr val="bg1"/>
          </a:solidFill>
        </p:spPr>
        <p:txBody>
          <a:bodyPr wrap="square" rtlCol="0">
            <a:spAutoFit/>
          </a:bodyPr>
          <a:lstStyle/>
          <a:p>
            <a:pPr algn="ctr"/>
            <a:r>
              <a:rPr lang="en-US" sz="2400" b="1" dirty="0"/>
              <a:t>Data 4</a:t>
            </a:r>
          </a:p>
        </p:txBody>
      </p:sp>
      <p:sp>
        <p:nvSpPr>
          <p:cNvPr id="7" name="TextBox 6">
            <a:extLst>
              <a:ext uri="{FF2B5EF4-FFF2-40B4-BE49-F238E27FC236}">
                <a16:creationId xmlns:a16="http://schemas.microsoft.com/office/drawing/2014/main" id="{3AD88A7E-F8D0-F6DC-7410-C83ACF54D083}"/>
              </a:ext>
            </a:extLst>
          </p:cNvPr>
          <p:cNvSpPr txBox="1"/>
          <p:nvPr/>
        </p:nvSpPr>
        <p:spPr>
          <a:xfrm>
            <a:off x="1537943" y="8412721"/>
            <a:ext cx="3723913" cy="246221"/>
          </a:xfrm>
          <a:prstGeom prst="rect">
            <a:avLst/>
          </a:prstGeom>
          <a:solidFill>
            <a:schemeClr val="bg1"/>
          </a:solidFill>
          <a:ln>
            <a:solidFill>
              <a:schemeClr val="bg1"/>
            </a:solidFill>
          </a:ln>
        </p:spPr>
        <p:txBody>
          <a:bodyPr wrap="square" rtlCol="0">
            <a:spAutoFit/>
          </a:bodyPr>
          <a:lstStyle/>
          <a:p>
            <a:r>
              <a:rPr lang="en-US" sz="1000" b="1" dirty="0"/>
              <a:t>Intervention  Mediator       X1               X2                X3         Outcome</a:t>
            </a:r>
          </a:p>
        </p:txBody>
      </p:sp>
      <p:sp>
        <p:nvSpPr>
          <p:cNvPr id="8" name="TextBox 7">
            <a:extLst>
              <a:ext uri="{FF2B5EF4-FFF2-40B4-BE49-F238E27FC236}">
                <a16:creationId xmlns:a16="http://schemas.microsoft.com/office/drawing/2014/main" id="{C732796B-3538-A265-D7F0-77D051B60B12}"/>
              </a:ext>
            </a:extLst>
          </p:cNvPr>
          <p:cNvSpPr txBox="1"/>
          <p:nvPr/>
        </p:nvSpPr>
        <p:spPr>
          <a:xfrm rot="5400000" flipH="1">
            <a:off x="3200578" y="2835449"/>
            <a:ext cx="3990893" cy="246221"/>
          </a:xfrm>
          <a:prstGeom prst="rect">
            <a:avLst/>
          </a:prstGeom>
          <a:solidFill>
            <a:schemeClr val="bg1"/>
          </a:solidFill>
          <a:ln>
            <a:solidFill>
              <a:schemeClr val="bg1"/>
            </a:solidFill>
          </a:ln>
        </p:spPr>
        <p:txBody>
          <a:bodyPr wrap="square" rtlCol="0">
            <a:spAutoFit/>
          </a:bodyPr>
          <a:lstStyle/>
          <a:p>
            <a:r>
              <a:rPr lang="en-US" sz="1000" b="1" dirty="0"/>
              <a:t>Intervention    Mediator       X1            X2              X3       Outcome</a:t>
            </a:r>
          </a:p>
        </p:txBody>
      </p:sp>
      <p:sp>
        <p:nvSpPr>
          <p:cNvPr id="6" name="TextBox 5">
            <a:extLst>
              <a:ext uri="{FF2B5EF4-FFF2-40B4-BE49-F238E27FC236}">
                <a16:creationId xmlns:a16="http://schemas.microsoft.com/office/drawing/2014/main" id="{AEC25FC5-0CF2-4182-F394-EA08D0BD1F13}"/>
              </a:ext>
            </a:extLst>
          </p:cNvPr>
          <p:cNvSpPr txBox="1"/>
          <p:nvPr/>
        </p:nvSpPr>
        <p:spPr>
          <a:xfrm>
            <a:off x="1551277" y="4400970"/>
            <a:ext cx="3723913" cy="246221"/>
          </a:xfrm>
          <a:prstGeom prst="rect">
            <a:avLst/>
          </a:prstGeom>
          <a:solidFill>
            <a:schemeClr val="bg1"/>
          </a:solidFill>
          <a:ln>
            <a:solidFill>
              <a:schemeClr val="bg1"/>
            </a:solidFill>
          </a:ln>
        </p:spPr>
        <p:txBody>
          <a:bodyPr wrap="square" rtlCol="0">
            <a:spAutoFit/>
          </a:bodyPr>
          <a:lstStyle/>
          <a:p>
            <a:r>
              <a:rPr lang="en-US" sz="1000" b="1" dirty="0"/>
              <a:t>Intervention  Mediator       X1               X2                X3         Outcome</a:t>
            </a:r>
          </a:p>
        </p:txBody>
      </p:sp>
      <p:sp>
        <p:nvSpPr>
          <p:cNvPr id="9" name="TextBox 8">
            <a:extLst>
              <a:ext uri="{FF2B5EF4-FFF2-40B4-BE49-F238E27FC236}">
                <a16:creationId xmlns:a16="http://schemas.microsoft.com/office/drawing/2014/main" id="{E10316A4-1043-470C-79D2-DFC61296D904}"/>
              </a:ext>
            </a:extLst>
          </p:cNvPr>
          <p:cNvSpPr txBox="1"/>
          <p:nvPr/>
        </p:nvSpPr>
        <p:spPr>
          <a:xfrm rot="5400000" flipH="1">
            <a:off x="3228550" y="6858545"/>
            <a:ext cx="3990893" cy="246221"/>
          </a:xfrm>
          <a:prstGeom prst="rect">
            <a:avLst/>
          </a:prstGeom>
          <a:solidFill>
            <a:schemeClr val="bg1"/>
          </a:solidFill>
          <a:ln>
            <a:solidFill>
              <a:schemeClr val="bg1"/>
            </a:solidFill>
          </a:ln>
        </p:spPr>
        <p:txBody>
          <a:bodyPr wrap="square" rtlCol="0">
            <a:spAutoFit/>
          </a:bodyPr>
          <a:lstStyle/>
          <a:p>
            <a:r>
              <a:rPr lang="en-US" sz="1000" b="1" dirty="0"/>
              <a:t>Intervention    Mediator       X1            X2              X3       Outcome</a:t>
            </a:r>
          </a:p>
        </p:txBody>
      </p:sp>
      <p:sp>
        <p:nvSpPr>
          <p:cNvPr id="10" name="TextBox 9">
            <a:extLst>
              <a:ext uri="{FF2B5EF4-FFF2-40B4-BE49-F238E27FC236}">
                <a16:creationId xmlns:a16="http://schemas.microsoft.com/office/drawing/2014/main" id="{2A129A8B-A60D-8734-3063-4D740EB39284}"/>
              </a:ext>
            </a:extLst>
          </p:cNvPr>
          <p:cNvSpPr txBox="1"/>
          <p:nvPr/>
        </p:nvSpPr>
        <p:spPr>
          <a:xfrm rot="5400000" flipH="1">
            <a:off x="8948700" y="2828622"/>
            <a:ext cx="3386498" cy="246221"/>
          </a:xfrm>
          <a:prstGeom prst="rect">
            <a:avLst/>
          </a:prstGeom>
          <a:solidFill>
            <a:schemeClr val="bg1"/>
          </a:solidFill>
          <a:ln>
            <a:solidFill>
              <a:schemeClr val="bg1"/>
            </a:solidFill>
          </a:ln>
        </p:spPr>
        <p:txBody>
          <a:bodyPr wrap="square" rtlCol="0">
            <a:spAutoFit/>
          </a:bodyPr>
          <a:lstStyle/>
          <a:p>
            <a:r>
              <a:rPr lang="en-US" sz="1000" b="1" dirty="0"/>
              <a:t>Intervention     X1                  X2                 X3            Outcome</a:t>
            </a:r>
          </a:p>
        </p:txBody>
      </p:sp>
      <p:sp>
        <p:nvSpPr>
          <p:cNvPr id="11" name="TextBox 10">
            <a:extLst>
              <a:ext uri="{FF2B5EF4-FFF2-40B4-BE49-F238E27FC236}">
                <a16:creationId xmlns:a16="http://schemas.microsoft.com/office/drawing/2014/main" id="{BDCE17BF-1A84-4C2B-8B79-8727D9573AF7}"/>
              </a:ext>
            </a:extLst>
          </p:cNvPr>
          <p:cNvSpPr txBox="1"/>
          <p:nvPr/>
        </p:nvSpPr>
        <p:spPr>
          <a:xfrm>
            <a:off x="7041147" y="4398761"/>
            <a:ext cx="3723913" cy="246221"/>
          </a:xfrm>
          <a:prstGeom prst="rect">
            <a:avLst/>
          </a:prstGeom>
          <a:solidFill>
            <a:schemeClr val="bg1"/>
          </a:solidFill>
          <a:ln>
            <a:solidFill>
              <a:schemeClr val="bg1"/>
            </a:solidFill>
          </a:ln>
        </p:spPr>
        <p:txBody>
          <a:bodyPr wrap="square" rtlCol="0">
            <a:spAutoFit/>
          </a:bodyPr>
          <a:lstStyle/>
          <a:p>
            <a:r>
              <a:rPr lang="en-US" sz="1000" b="1" dirty="0"/>
              <a:t>Intervention              X1               X2                      X3             Outcome</a:t>
            </a:r>
          </a:p>
        </p:txBody>
      </p:sp>
      <p:sp>
        <p:nvSpPr>
          <p:cNvPr id="12" name="TextBox 11">
            <a:extLst>
              <a:ext uri="{FF2B5EF4-FFF2-40B4-BE49-F238E27FC236}">
                <a16:creationId xmlns:a16="http://schemas.microsoft.com/office/drawing/2014/main" id="{A6844B96-16B2-05EF-7B07-CB445F1CBCFC}"/>
              </a:ext>
            </a:extLst>
          </p:cNvPr>
          <p:cNvSpPr txBox="1"/>
          <p:nvPr/>
        </p:nvSpPr>
        <p:spPr>
          <a:xfrm rot="5400000" flipH="1">
            <a:off x="8924825" y="6828109"/>
            <a:ext cx="3386498" cy="246221"/>
          </a:xfrm>
          <a:prstGeom prst="rect">
            <a:avLst/>
          </a:prstGeom>
          <a:solidFill>
            <a:schemeClr val="bg1"/>
          </a:solidFill>
          <a:ln>
            <a:solidFill>
              <a:schemeClr val="bg1"/>
            </a:solidFill>
          </a:ln>
        </p:spPr>
        <p:txBody>
          <a:bodyPr wrap="square" rtlCol="0">
            <a:spAutoFit/>
          </a:bodyPr>
          <a:lstStyle/>
          <a:p>
            <a:r>
              <a:rPr lang="en-US" sz="1000" b="1" dirty="0"/>
              <a:t>Intervention     X1                  X2                 X3            Outcome</a:t>
            </a:r>
          </a:p>
        </p:txBody>
      </p:sp>
      <p:sp>
        <p:nvSpPr>
          <p:cNvPr id="13" name="TextBox 12">
            <a:extLst>
              <a:ext uri="{FF2B5EF4-FFF2-40B4-BE49-F238E27FC236}">
                <a16:creationId xmlns:a16="http://schemas.microsoft.com/office/drawing/2014/main" id="{BD8261E8-A3AD-B16E-1957-27FF7138E530}"/>
              </a:ext>
            </a:extLst>
          </p:cNvPr>
          <p:cNvSpPr txBox="1"/>
          <p:nvPr/>
        </p:nvSpPr>
        <p:spPr>
          <a:xfrm>
            <a:off x="7017272" y="8398248"/>
            <a:ext cx="3723913" cy="246221"/>
          </a:xfrm>
          <a:prstGeom prst="rect">
            <a:avLst/>
          </a:prstGeom>
          <a:solidFill>
            <a:schemeClr val="bg1"/>
          </a:solidFill>
          <a:ln>
            <a:solidFill>
              <a:schemeClr val="bg1"/>
            </a:solidFill>
          </a:ln>
        </p:spPr>
        <p:txBody>
          <a:bodyPr wrap="square" rtlCol="0">
            <a:spAutoFit/>
          </a:bodyPr>
          <a:lstStyle/>
          <a:p>
            <a:r>
              <a:rPr lang="en-US" sz="1000" b="1" dirty="0"/>
              <a:t>Intervention              X1               X2                      X3             Outcome</a:t>
            </a:r>
          </a:p>
        </p:txBody>
      </p:sp>
      <p:sp>
        <p:nvSpPr>
          <p:cNvPr id="14" name="TextBox 13">
            <a:extLst>
              <a:ext uri="{FF2B5EF4-FFF2-40B4-BE49-F238E27FC236}">
                <a16:creationId xmlns:a16="http://schemas.microsoft.com/office/drawing/2014/main" id="{C6FBB0A3-CFEB-F804-1CF2-04F37ACAD249}"/>
              </a:ext>
            </a:extLst>
          </p:cNvPr>
          <p:cNvSpPr txBox="1"/>
          <p:nvPr/>
        </p:nvSpPr>
        <p:spPr>
          <a:xfrm rot="5400000" flipH="1">
            <a:off x="-232843" y="6436311"/>
            <a:ext cx="3677654" cy="246220"/>
          </a:xfrm>
          <a:prstGeom prst="rect">
            <a:avLst/>
          </a:prstGeom>
          <a:solidFill>
            <a:schemeClr val="bg1"/>
          </a:solidFill>
          <a:ln>
            <a:solidFill>
              <a:schemeClr val="bg1"/>
            </a:solidFill>
          </a:ln>
        </p:spPr>
        <p:txBody>
          <a:bodyPr wrap="square" rtlCol="0">
            <a:spAutoFit/>
          </a:bodyPr>
          <a:lstStyle/>
          <a:p>
            <a:endParaRPr lang="en-US" sz="1000" b="1" dirty="0"/>
          </a:p>
        </p:txBody>
      </p:sp>
      <p:sp>
        <p:nvSpPr>
          <p:cNvPr id="15" name="TextBox 14">
            <a:extLst>
              <a:ext uri="{FF2B5EF4-FFF2-40B4-BE49-F238E27FC236}">
                <a16:creationId xmlns:a16="http://schemas.microsoft.com/office/drawing/2014/main" id="{C4C19D15-1498-5067-032A-63797A298DDF}"/>
              </a:ext>
            </a:extLst>
          </p:cNvPr>
          <p:cNvSpPr txBox="1"/>
          <p:nvPr/>
        </p:nvSpPr>
        <p:spPr>
          <a:xfrm rot="5400000" flipH="1">
            <a:off x="-222480" y="2436824"/>
            <a:ext cx="3677654" cy="246220"/>
          </a:xfrm>
          <a:prstGeom prst="rect">
            <a:avLst/>
          </a:prstGeom>
          <a:solidFill>
            <a:schemeClr val="bg1"/>
          </a:solidFill>
          <a:ln>
            <a:solidFill>
              <a:schemeClr val="bg1"/>
            </a:solidFill>
          </a:ln>
        </p:spPr>
        <p:txBody>
          <a:bodyPr wrap="square" rtlCol="0">
            <a:spAutoFit/>
          </a:bodyPr>
          <a:lstStyle/>
          <a:p>
            <a:endParaRPr lang="en-US" sz="1000" b="1" dirty="0"/>
          </a:p>
        </p:txBody>
      </p:sp>
      <p:sp>
        <p:nvSpPr>
          <p:cNvPr id="16" name="TextBox 15">
            <a:extLst>
              <a:ext uri="{FF2B5EF4-FFF2-40B4-BE49-F238E27FC236}">
                <a16:creationId xmlns:a16="http://schemas.microsoft.com/office/drawing/2014/main" id="{255BA436-98DA-2C90-2151-7AA4D5B6057F}"/>
              </a:ext>
            </a:extLst>
          </p:cNvPr>
          <p:cNvSpPr txBox="1"/>
          <p:nvPr/>
        </p:nvSpPr>
        <p:spPr>
          <a:xfrm rot="5400000" flipH="1">
            <a:off x="5211707" y="2427460"/>
            <a:ext cx="3677654" cy="246220"/>
          </a:xfrm>
          <a:prstGeom prst="rect">
            <a:avLst/>
          </a:prstGeom>
          <a:solidFill>
            <a:schemeClr val="bg1"/>
          </a:solidFill>
          <a:ln>
            <a:solidFill>
              <a:schemeClr val="bg1"/>
            </a:solidFill>
          </a:ln>
        </p:spPr>
        <p:txBody>
          <a:bodyPr wrap="square" rtlCol="0">
            <a:spAutoFit/>
          </a:bodyPr>
          <a:lstStyle/>
          <a:p>
            <a:endParaRPr lang="en-US" sz="1000" b="1" dirty="0"/>
          </a:p>
        </p:txBody>
      </p:sp>
      <p:sp>
        <p:nvSpPr>
          <p:cNvPr id="17" name="TextBox 16">
            <a:extLst>
              <a:ext uri="{FF2B5EF4-FFF2-40B4-BE49-F238E27FC236}">
                <a16:creationId xmlns:a16="http://schemas.microsoft.com/office/drawing/2014/main" id="{33F857C8-B3D1-4D7C-BE3E-F5A0983D0CA0}"/>
              </a:ext>
            </a:extLst>
          </p:cNvPr>
          <p:cNvSpPr txBox="1"/>
          <p:nvPr/>
        </p:nvSpPr>
        <p:spPr>
          <a:xfrm rot="5400000" flipH="1">
            <a:off x="5244365" y="6446002"/>
            <a:ext cx="3677654" cy="246220"/>
          </a:xfrm>
          <a:prstGeom prst="rect">
            <a:avLst/>
          </a:prstGeom>
          <a:solidFill>
            <a:schemeClr val="bg1"/>
          </a:solidFill>
          <a:ln>
            <a:solidFill>
              <a:schemeClr val="bg1"/>
            </a:solidFill>
          </a:ln>
        </p:spPr>
        <p:txBody>
          <a:bodyPr wrap="square" rtlCol="0">
            <a:spAutoFit/>
          </a:bodyPr>
          <a:lstStyle/>
          <a:p>
            <a:endParaRPr lang="en-US" sz="1000" b="1" dirty="0"/>
          </a:p>
        </p:txBody>
      </p:sp>
    </p:spTree>
    <p:extLst>
      <p:ext uri="{BB962C8B-B14F-4D97-AF65-F5344CB8AC3E}">
        <p14:creationId xmlns:p14="http://schemas.microsoft.com/office/powerpoint/2010/main" val="126270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2">
            <a:extLst>
              <a:ext uri="{FF2B5EF4-FFF2-40B4-BE49-F238E27FC236}">
                <a16:creationId xmlns:a16="http://schemas.microsoft.com/office/drawing/2014/main" id="{59C93772-B364-FC70-662A-FB2C78F3BE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33264" y="5137990"/>
            <a:ext cx="4022653" cy="356050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95774" y="1555638"/>
            <a:ext cx="11592" cy="6503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3D9AC2AB-F599-4536-7AE8-3DDD2EDC9A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33264" y="978485"/>
            <a:ext cx="4022653" cy="356050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3178"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0850"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8">
            <a:extLst>
              <a:ext uri="{FF2B5EF4-FFF2-40B4-BE49-F238E27FC236}">
                <a16:creationId xmlns:a16="http://schemas.microsoft.com/office/drawing/2014/main" id="{AA6647D8-A8C6-ED9D-6A26-12626872A31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51931" y="5136139"/>
            <a:ext cx="3974709" cy="3564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42F043E9-514E-620F-E0A0-C46C06A4C3B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49260" y="971309"/>
            <a:ext cx="3980050" cy="35748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06B8F-A6EB-80EE-26D8-25A7D3A8873F}"/>
              </a:ext>
            </a:extLst>
          </p:cNvPr>
          <p:cNvSpPr txBox="1"/>
          <p:nvPr/>
        </p:nvSpPr>
        <p:spPr>
          <a:xfrm>
            <a:off x="4914847" y="670021"/>
            <a:ext cx="1277007" cy="461665"/>
          </a:xfrm>
          <a:prstGeom prst="rect">
            <a:avLst/>
          </a:prstGeom>
          <a:solidFill>
            <a:schemeClr val="bg1"/>
          </a:solidFill>
        </p:spPr>
        <p:txBody>
          <a:bodyPr wrap="square" rtlCol="0">
            <a:spAutoFit/>
          </a:bodyPr>
          <a:lstStyle/>
          <a:p>
            <a:pPr algn="ctr"/>
            <a:r>
              <a:rPr lang="en-US" sz="2400" b="1" dirty="0"/>
              <a:t>Data 1</a:t>
            </a:r>
          </a:p>
        </p:txBody>
      </p:sp>
      <p:sp>
        <p:nvSpPr>
          <p:cNvPr id="3" name="TextBox 2">
            <a:extLst>
              <a:ext uri="{FF2B5EF4-FFF2-40B4-BE49-F238E27FC236}">
                <a16:creationId xmlns:a16="http://schemas.microsoft.com/office/drawing/2014/main" id="{CDC5306F-A476-38F9-C5D1-109FDBC8FD3B}"/>
              </a:ext>
            </a:extLst>
          </p:cNvPr>
          <p:cNvSpPr txBox="1"/>
          <p:nvPr/>
        </p:nvSpPr>
        <p:spPr>
          <a:xfrm>
            <a:off x="10530373" y="716611"/>
            <a:ext cx="1277007" cy="461665"/>
          </a:xfrm>
          <a:prstGeom prst="rect">
            <a:avLst/>
          </a:prstGeom>
          <a:solidFill>
            <a:schemeClr val="bg1"/>
          </a:solidFill>
        </p:spPr>
        <p:txBody>
          <a:bodyPr wrap="square" rtlCol="0">
            <a:spAutoFit/>
          </a:bodyPr>
          <a:lstStyle/>
          <a:p>
            <a:pPr algn="ctr"/>
            <a:r>
              <a:rPr lang="en-US" sz="2400" b="1" dirty="0"/>
              <a:t>Data 2</a:t>
            </a:r>
          </a:p>
        </p:txBody>
      </p:sp>
      <p:sp>
        <p:nvSpPr>
          <p:cNvPr id="8" name="TextBox 7">
            <a:extLst>
              <a:ext uri="{FF2B5EF4-FFF2-40B4-BE49-F238E27FC236}">
                <a16:creationId xmlns:a16="http://schemas.microsoft.com/office/drawing/2014/main" id="{1414AFDC-EA8E-00BD-FF5F-FB815FB10260}"/>
              </a:ext>
            </a:extLst>
          </p:cNvPr>
          <p:cNvSpPr txBox="1"/>
          <p:nvPr/>
        </p:nvSpPr>
        <p:spPr>
          <a:xfrm>
            <a:off x="4914847" y="4824196"/>
            <a:ext cx="1277007" cy="461665"/>
          </a:xfrm>
          <a:prstGeom prst="rect">
            <a:avLst/>
          </a:prstGeom>
          <a:solidFill>
            <a:schemeClr val="bg1"/>
          </a:solidFill>
        </p:spPr>
        <p:txBody>
          <a:bodyPr wrap="square" rtlCol="0">
            <a:spAutoFit/>
          </a:bodyPr>
          <a:lstStyle/>
          <a:p>
            <a:pPr algn="ctr"/>
            <a:r>
              <a:rPr lang="en-US" sz="2400" b="1" dirty="0"/>
              <a:t>Data 3</a:t>
            </a:r>
          </a:p>
        </p:txBody>
      </p:sp>
      <p:sp>
        <p:nvSpPr>
          <p:cNvPr id="9" name="TextBox 8">
            <a:extLst>
              <a:ext uri="{FF2B5EF4-FFF2-40B4-BE49-F238E27FC236}">
                <a16:creationId xmlns:a16="http://schemas.microsoft.com/office/drawing/2014/main" id="{A873B65C-2F94-841B-4C93-1D814FC92F85}"/>
              </a:ext>
            </a:extLst>
          </p:cNvPr>
          <p:cNvSpPr txBox="1"/>
          <p:nvPr/>
        </p:nvSpPr>
        <p:spPr>
          <a:xfrm>
            <a:off x="10530373" y="4824195"/>
            <a:ext cx="1277007" cy="461665"/>
          </a:xfrm>
          <a:prstGeom prst="rect">
            <a:avLst/>
          </a:prstGeom>
          <a:solidFill>
            <a:schemeClr val="bg1"/>
          </a:solidFill>
        </p:spPr>
        <p:txBody>
          <a:bodyPr wrap="square" rtlCol="0">
            <a:spAutoFit/>
          </a:bodyPr>
          <a:lstStyle/>
          <a:p>
            <a:pPr algn="ctr"/>
            <a:r>
              <a:rPr lang="en-US" sz="2400" b="1" dirty="0"/>
              <a:t>Data 4</a:t>
            </a:r>
          </a:p>
        </p:txBody>
      </p:sp>
    </p:spTree>
    <p:extLst>
      <p:ext uri="{BB962C8B-B14F-4D97-AF65-F5344CB8AC3E}">
        <p14:creationId xmlns:p14="http://schemas.microsoft.com/office/powerpoint/2010/main" val="119172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11">
            <a:extLst>
              <a:ext uri="{FF2B5EF4-FFF2-40B4-BE49-F238E27FC236}">
                <a16:creationId xmlns:a16="http://schemas.microsoft.com/office/drawing/2014/main" id="{3BF5939B-A4F5-2A9E-C82A-9B924B5900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9498" y="5699279"/>
            <a:ext cx="5698102" cy="242169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2794" y="0"/>
            <a:ext cx="96012" cy="9601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5">
            <a:extLst>
              <a:ext uri="{FF2B5EF4-FFF2-40B4-BE49-F238E27FC236}">
                <a16:creationId xmlns:a16="http://schemas.microsoft.com/office/drawing/2014/main" id="{DD152A71-D007-3BE9-95CB-8B04981507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4000" y="5769377"/>
            <a:ext cx="5368225" cy="228149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36592"/>
            <a:ext cx="6432804" cy="128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8796" y="4736592"/>
            <a:ext cx="6432804" cy="128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45A575-E949-6053-A2D7-BCE39766997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9498" y="1203100"/>
            <a:ext cx="5698102" cy="2421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4CEBF20E-DAEA-81B3-6726-1E7F879E007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659515" y="1273198"/>
            <a:ext cx="5368225" cy="228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23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0AD058C-2FA5-6E21-64A8-C8DBB13B92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5308" y="5276492"/>
            <a:ext cx="4960798" cy="2455595"/>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95774" y="1555638"/>
            <a:ext cx="11592" cy="6503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32" name="Picture 8">
            <a:extLst>
              <a:ext uri="{FF2B5EF4-FFF2-40B4-BE49-F238E27FC236}">
                <a16:creationId xmlns:a16="http://schemas.microsoft.com/office/drawing/2014/main" id="{10015149-B91A-0843-E4A8-A86FBECB62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8709" y="5276492"/>
            <a:ext cx="4969587" cy="2459946"/>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3178"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0850"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34B073A-0A23-56FF-56B3-4109D3792A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02282" y="2330773"/>
            <a:ext cx="4960798" cy="24555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E248A9-9F2E-42F3-F6FD-56CAB655AF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99290" y="2326422"/>
            <a:ext cx="4969587" cy="24599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3E4A15-CC7D-C5BE-6216-BF1262732443}"/>
              </a:ext>
            </a:extLst>
          </p:cNvPr>
          <p:cNvSpPr txBox="1"/>
          <p:nvPr/>
        </p:nvSpPr>
        <p:spPr>
          <a:xfrm>
            <a:off x="1497888" y="2116570"/>
            <a:ext cx="4689902" cy="369332"/>
          </a:xfrm>
          <a:prstGeom prst="rect">
            <a:avLst/>
          </a:prstGeom>
          <a:solidFill>
            <a:schemeClr val="bg1"/>
          </a:solidFill>
        </p:spPr>
        <p:txBody>
          <a:bodyPr wrap="square" rtlCol="0">
            <a:spAutoFit/>
          </a:bodyPr>
          <a:lstStyle/>
          <a:p>
            <a:r>
              <a:rPr lang="en-US" dirty="0"/>
              <a:t>Intervention		Mediator                    X1</a:t>
            </a:r>
          </a:p>
        </p:txBody>
      </p:sp>
      <p:sp>
        <p:nvSpPr>
          <p:cNvPr id="2" name="TextBox 1">
            <a:extLst>
              <a:ext uri="{FF2B5EF4-FFF2-40B4-BE49-F238E27FC236}">
                <a16:creationId xmlns:a16="http://schemas.microsoft.com/office/drawing/2014/main" id="{8EBFA331-2390-E59C-AFB1-8352648B9DFF}"/>
              </a:ext>
            </a:extLst>
          </p:cNvPr>
          <p:cNvSpPr txBox="1"/>
          <p:nvPr/>
        </p:nvSpPr>
        <p:spPr>
          <a:xfrm>
            <a:off x="5118767" y="1806520"/>
            <a:ext cx="1277007" cy="360000"/>
          </a:xfrm>
          <a:prstGeom prst="rect">
            <a:avLst/>
          </a:prstGeom>
          <a:noFill/>
        </p:spPr>
        <p:txBody>
          <a:bodyPr wrap="square" rtlCol="0">
            <a:spAutoFit/>
          </a:bodyPr>
          <a:lstStyle/>
          <a:p>
            <a:pPr algn="ctr"/>
            <a:r>
              <a:rPr lang="en-US" sz="2400" b="1" dirty="0"/>
              <a:t>Data 1</a:t>
            </a:r>
          </a:p>
        </p:txBody>
      </p:sp>
      <p:sp>
        <p:nvSpPr>
          <p:cNvPr id="11" name="TextBox 10">
            <a:extLst>
              <a:ext uri="{FF2B5EF4-FFF2-40B4-BE49-F238E27FC236}">
                <a16:creationId xmlns:a16="http://schemas.microsoft.com/office/drawing/2014/main" id="{5E37AB9D-5C9E-EC7C-BD14-E53D24C8F516}"/>
              </a:ext>
            </a:extLst>
          </p:cNvPr>
          <p:cNvSpPr txBox="1"/>
          <p:nvPr/>
        </p:nvSpPr>
        <p:spPr>
          <a:xfrm>
            <a:off x="6778975" y="2116570"/>
            <a:ext cx="4689902" cy="324000"/>
          </a:xfrm>
          <a:prstGeom prst="rect">
            <a:avLst/>
          </a:prstGeom>
          <a:solidFill>
            <a:schemeClr val="bg1"/>
          </a:solidFill>
        </p:spPr>
        <p:txBody>
          <a:bodyPr wrap="square" rtlCol="0">
            <a:spAutoFit/>
          </a:bodyPr>
          <a:lstStyle/>
          <a:p>
            <a:r>
              <a:rPr lang="en-US" dirty="0"/>
              <a:t>Intervention		     X1                            X2</a:t>
            </a:r>
          </a:p>
        </p:txBody>
      </p:sp>
      <p:sp>
        <p:nvSpPr>
          <p:cNvPr id="3" name="TextBox 2">
            <a:extLst>
              <a:ext uri="{FF2B5EF4-FFF2-40B4-BE49-F238E27FC236}">
                <a16:creationId xmlns:a16="http://schemas.microsoft.com/office/drawing/2014/main" id="{2EA773F0-891D-C40E-4A8B-1D81894BB5B8}"/>
              </a:ext>
            </a:extLst>
          </p:cNvPr>
          <p:cNvSpPr txBox="1"/>
          <p:nvPr/>
        </p:nvSpPr>
        <p:spPr>
          <a:xfrm>
            <a:off x="10379357" y="1838496"/>
            <a:ext cx="1277007" cy="360000"/>
          </a:xfrm>
          <a:prstGeom prst="rect">
            <a:avLst/>
          </a:prstGeom>
          <a:solidFill>
            <a:schemeClr val="bg1"/>
          </a:solidFill>
        </p:spPr>
        <p:txBody>
          <a:bodyPr wrap="square" rtlCol="0">
            <a:spAutoFit/>
          </a:bodyPr>
          <a:lstStyle/>
          <a:p>
            <a:pPr algn="ctr"/>
            <a:r>
              <a:rPr lang="en-US" sz="2400" b="1" dirty="0"/>
              <a:t>Data 2</a:t>
            </a:r>
          </a:p>
        </p:txBody>
      </p:sp>
      <p:sp>
        <p:nvSpPr>
          <p:cNvPr id="12" name="TextBox 11">
            <a:extLst>
              <a:ext uri="{FF2B5EF4-FFF2-40B4-BE49-F238E27FC236}">
                <a16:creationId xmlns:a16="http://schemas.microsoft.com/office/drawing/2014/main" id="{19C74FC6-12D5-138F-AA5E-61643E5ED06B}"/>
              </a:ext>
            </a:extLst>
          </p:cNvPr>
          <p:cNvSpPr txBox="1"/>
          <p:nvPr/>
        </p:nvSpPr>
        <p:spPr>
          <a:xfrm>
            <a:off x="6778975" y="5059031"/>
            <a:ext cx="4689902" cy="324000"/>
          </a:xfrm>
          <a:prstGeom prst="rect">
            <a:avLst/>
          </a:prstGeom>
          <a:solidFill>
            <a:schemeClr val="bg1"/>
          </a:solidFill>
        </p:spPr>
        <p:txBody>
          <a:bodyPr wrap="square" rtlCol="0">
            <a:spAutoFit/>
          </a:bodyPr>
          <a:lstStyle/>
          <a:p>
            <a:r>
              <a:rPr lang="en-US" dirty="0"/>
              <a:t>Intervention		     X1                            X2</a:t>
            </a:r>
          </a:p>
        </p:txBody>
      </p:sp>
      <p:sp>
        <p:nvSpPr>
          <p:cNvPr id="9" name="TextBox 8">
            <a:extLst>
              <a:ext uri="{FF2B5EF4-FFF2-40B4-BE49-F238E27FC236}">
                <a16:creationId xmlns:a16="http://schemas.microsoft.com/office/drawing/2014/main" id="{2C9EDACF-C2F5-816F-9054-B3F48486FFCF}"/>
              </a:ext>
            </a:extLst>
          </p:cNvPr>
          <p:cNvSpPr txBox="1"/>
          <p:nvPr/>
        </p:nvSpPr>
        <p:spPr>
          <a:xfrm>
            <a:off x="10435043" y="4759366"/>
            <a:ext cx="1277007" cy="461665"/>
          </a:xfrm>
          <a:prstGeom prst="rect">
            <a:avLst/>
          </a:prstGeom>
          <a:noFill/>
        </p:spPr>
        <p:txBody>
          <a:bodyPr wrap="square" rtlCol="0">
            <a:spAutoFit/>
          </a:bodyPr>
          <a:lstStyle/>
          <a:p>
            <a:pPr algn="ctr"/>
            <a:r>
              <a:rPr lang="en-US" sz="2400" b="1" dirty="0"/>
              <a:t>Data 4</a:t>
            </a:r>
          </a:p>
        </p:txBody>
      </p:sp>
      <p:sp>
        <p:nvSpPr>
          <p:cNvPr id="13" name="TextBox 12">
            <a:extLst>
              <a:ext uri="{FF2B5EF4-FFF2-40B4-BE49-F238E27FC236}">
                <a16:creationId xmlns:a16="http://schemas.microsoft.com/office/drawing/2014/main" id="{CD475539-339F-D27B-C301-BACD6ED695B9}"/>
              </a:ext>
            </a:extLst>
          </p:cNvPr>
          <p:cNvSpPr txBox="1"/>
          <p:nvPr/>
        </p:nvSpPr>
        <p:spPr>
          <a:xfrm>
            <a:off x="1529571" y="5045659"/>
            <a:ext cx="4689902" cy="360000"/>
          </a:xfrm>
          <a:prstGeom prst="rect">
            <a:avLst/>
          </a:prstGeom>
          <a:solidFill>
            <a:schemeClr val="bg1"/>
          </a:solidFill>
        </p:spPr>
        <p:txBody>
          <a:bodyPr wrap="square" rtlCol="0">
            <a:spAutoFit/>
          </a:bodyPr>
          <a:lstStyle/>
          <a:p>
            <a:r>
              <a:rPr lang="en-US" dirty="0"/>
              <a:t>Intervention		Mediator                    X1</a:t>
            </a:r>
          </a:p>
        </p:txBody>
      </p:sp>
      <p:sp>
        <p:nvSpPr>
          <p:cNvPr id="8" name="TextBox 7">
            <a:extLst>
              <a:ext uri="{FF2B5EF4-FFF2-40B4-BE49-F238E27FC236}">
                <a16:creationId xmlns:a16="http://schemas.microsoft.com/office/drawing/2014/main" id="{E411E15A-81DC-83F1-A55F-FDCBA4869FEA}"/>
              </a:ext>
            </a:extLst>
          </p:cNvPr>
          <p:cNvSpPr txBox="1"/>
          <p:nvPr/>
        </p:nvSpPr>
        <p:spPr>
          <a:xfrm>
            <a:off x="5201259" y="4749530"/>
            <a:ext cx="1277007" cy="461665"/>
          </a:xfrm>
          <a:prstGeom prst="rect">
            <a:avLst/>
          </a:prstGeom>
          <a:noFill/>
        </p:spPr>
        <p:txBody>
          <a:bodyPr wrap="square" rtlCol="0">
            <a:spAutoFit/>
          </a:bodyPr>
          <a:lstStyle/>
          <a:p>
            <a:pPr algn="ctr"/>
            <a:r>
              <a:rPr lang="en-US" sz="2400" b="1" dirty="0"/>
              <a:t>Data 3</a:t>
            </a:r>
          </a:p>
        </p:txBody>
      </p:sp>
      <p:sp>
        <p:nvSpPr>
          <p:cNvPr id="15" name="TextBox 14">
            <a:extLst>
              <a:ext uri="{FF2B5EF4-FFF2-40B4-BE49-F238E27FC236}">
                <a16:creationId xmlns:a16="http://schemas.microsoft.com/office/drawing/2014/main" id="{DEFA2CAC-46E4-FA30-6A3D-F6563E1A9F3F}"/>
              </a:ext>
            </a:extLst>
          </p:cNvPr>
          <p:cNvSpPr txBox="1"/>
          <p:nvPr/>
        </p:nvSpPr>
        <p:spPr>
          <a:xfrm>
            <a:off x="1529571" y="6396289"/>
            <a:ext cx="4689902" cy="21600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7B00C7CB-F801-509A-9DF5-E1DC1851F562}"/>
              </a:ext>
            </a:extLst>
          </p:cNvPr>
          <p:cNvSpPr txBox="1"/>
          <p:nvPr/>
        </p:nvSpPr>
        <p:spPr>
          <a:xfrm>
            <a:off x="1472605" y="6337526"/>
            <a:ext cx="4969587" cy="369332"/>
          </a:xfrm>
          <a:prstGeom prst="rect">
            <a:avLst/>
          </a:prstGeom>
          <a:noFill/>
        </p:spPr>
        <p:txBody>
          <a:bodyPr wrap="square" rtlCol="0">
            <a:spAutoFit/>
          </a:bodyPr>
          <a:lstStyle/>
          <a:p>
            <a:r>
              <a:rPr lang="en-US" dirty="0"/>
              <a:t>           X2                          X3                </a:t>
            </a:r>
            <a:r>
              <a:rPr lang="en-US" sz="1100" dirty="0"/>
              <a:t>Intervention vs Outcome</a:t>
            </a:r>
            <a:endParaRPr lang="en-US" dirty="0"/>
          </a:p>
        </p:txBody>
      </p:sp>
      <p:sp>
        <p:nvSpPr>
          <p:cNvPr id="16" name="TextBox 15">
            <a:extLst>
              <a:ext uri="{FF2B5EF4-FFF2-40B4-BE49-F238E27FC236}">
                <a16:creationId xmlns:a16="http://schemas.microsoft.com/office/drawing/2014/main" id="{9E9B21DB-0247-5860-4EED-073C443EE71A}"/>
              </a:ext>
            </a:extLst>
          </p:cNvPr>
          <p:cNvSpPr txBox="1"/>
          <p:nvPr/>
        </p:nvSpPr>
        <p:spPr>
          <a:xfrm>
            <a:off x="6803177" y="6396289"/>
            <a:ext cx="4689902" cy="216000"/>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3E3674A9-B7F4-189E-015E-B7B655CB5BA7}"/>
              </a:ext>
            </a:extLst>
          </p:cNvPr>
          <p:cNvSpPr txBox="1"/>
          <p:nvPr/>
        </p:nvSpPr>
        <p:spPr>
          <a:xfrm>
            <a:off x="6708303" y="6319623"/>
            <a:ext cx="4831245" cy="369332"/>
          </a:xfrm>
          <a:prstGeom prst="rect">
            <a:avLst/>
          </a:prstGeom>
          <a:noFill/>
        </p:spPr>
        <p:txBody>
          <a:bodyPr wrap="square" rtlCol="0">
            <a:spAutoFit/>
          </a:bodyPr>
          <a:lstStyle/>
          <a:p>
            <a:r>
              <a:rPr lang="en-US" dirty="0"/>
              <a:t>             X3              </a:t>
            </a:r>
            <a:r>
              <a:rPr lang="en-US" sz="1100" dirty="0"/>
              <a:t>Intervention vs Outcome</a:t>
            </a:r>
            <a:endParaRPr lang="en-US" dirty="0"/>
          </a:p>
        </p:txBody>
      </p:sp>
      <p:sp>
        <p:nvSpPr>
          <p:cNvPr id="19" name="TextBox 18">
            <a:extLst>
              <a:ext uri="{FF2B5EF4-FFF2-40B4-BE49-F238E27FC236}">
                <a16:creationId xmlns:a16="http://schemas.microsoft.com/office/drawing/2014/main" id="{3F483F4B-1128-87C5-4F43-FE3D344BB50D}"/>
              </a:ext>
            </a:extLst>
          </p:cNvPr>
          <p:cNvSpPr txBox="1"/>
          <p:nvPr/>
        </p:nvSpPr>
        <p:spPr>
          <a:xfrm>
            <a:off x="6731474" y="3447736"/>
            <a:ext cx="4689902" cy="216000"/>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951787E2-6426-78DB-4633-5692F3F51DD9}"/>
              </a:ext>
            </a:extLst>
          </p:cNvPr>
          <p:cNvSpPr txBox="1"/>
          <p:nvPr/>
        </p:nvSpPr>
        <p:spPr>
          <a:xfrm>
            <a:off x="6478266" y="3377162"/>
            <a:ext cx="4831245" cy="369332"/>
          </a:xfrm>
          <a:prstGeom prst="rect">
            <a:avLst/>
          </a:prstGeom>
          <a:noFill/>
        </p:spPr>
        <p:txBody>
          <a:bodyPr wrap="square" rtlCol="0">
            <a:spAutoFit/>
          </a:bodyPr>
          <a:lstStyle/>
          <a:p>
            <a:r>
              <a:rPr lang="en-US" dirty="0"/>
              <a:t>             X3                  </a:t>
            </a:r>
            <a:r>
              <a:rPr lang="en-US" sz="1100" dirty="0"/>
              <a:t>Intervention vs Outcome</a:t>
            </a:r>
            <a:endParaRPr lang="en-US" dirty="0"/>
          </a:p>
        </p:txBody>
      </p:sp>
      <p:sp>
        <p:nvSpPr>
          <p:cNvPr id="20" name="TextBox 19">
            <a:extLst>
              <a:ext uri="{FF2B5EF4-FFF2-40B4-BE49-F238E27FC236}">
                <a16:creationId xmlns:a16="http://schemas.microsoft.com/office/drawing/2014/main" id="{3073798C-2200-4D1F-C025-8F074F7A1625}"/>
              </a:ext>
            </a:extLst>
          </p:cNvPr>
          <p:cNvSpPr txBox="1"/>
          <p:nvPr/>
        </p:nvSpPr>
        <p:spPr>
          <a:xfrm>
            <a:off x="1433031" y="3432113"/>
            <a:ext cx="4689902" cy="216000"/>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B8ACC137-7ED1-6571-5F69-4B1B5FA3CEA6}"/>
              </a:ext>
            </a:extLst>
          </p:cNvPr>
          <p:cNvSpPr txBox="1"/>
          <p:nvPr/>
        </p:nvSpPr>
        <p:spPr>
          <a:xfrm>
            <a:off x="1423186" y="3371070"/>
            <a:ext cx="5007579" cy="369332"/>
          </a:xfrm>
          <a:prstGeom prst="rect">
            <a:avLst/>
          </a:prstGeom>
          <a:noFill/>
        </p:spPr>
        <p:txBody>
          <a:bodyPr wrap="square" rtlCol="0">
            <a:spAutoFit/>
          </a:bodyPr>
          <a:lstStyle/>
          <a:p>
            <a:r>
              <a:rPr lang="en-US" dirty="0"/>
              <a:t>           X2                          X3                 </a:t>
            </a:r>
            <a:r>
              <a:rPr lang="en-US" sz="1100" dirty="0"/>
              <a:t>Intervention vs Outcome</a:t>
            </a:r>
            <a:endParaRPr lang="en-US" dirty="0"/>
          </a:p>
        </p:txBody>
      </p:sp>
    </p:spTree>
    <p:extLst>
      <p:ext uri="{BB962C8B-B14F-4D97-AF65-F5344CB8AC3E}">
        <p14:creationId xmlns:p14="http://schemas.microsoft.com/office/powerpoint/2010/main" val="92534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8F652F-1583-1592-9E55-EB844D0BBA57}"/>
              </a:ext>
            </a:extLst>
          </p:cNvPr>
          <p:cNvPicPr>
            <a:picLocks noChangeAspect="1"/>
          </p:cNvPicPr>
          <p:nvPr/>
        </p:nvPicPr>
        <p:blipFill>
          <a:blip r:embed="rId2"/>
          <a:stretch>
            <a:fillRect/>
          </a:stretch>
        </p:blipFill>
        <p:spPr>
          <a:xfrm>
            <a:off x="8458135" y="1198095"/>
            <a:ext cx="4364318" cy="6513616"/>
          </a:xfrm>
          <a:prstGeom prst="rect">
            <a:avLst/>
          </a:prstGeom>
        </p:spPr>
      </p:pic>
      <p:pic>
        <p:nvPicPr>
          <p:cNvPr id="5" name="Picture 4">
            <a:extLst>
              <a:ext uri="{FF2B5EF4-FFF2-40B4-BE49-F238E27FC236}">
                <a16:creationId xmlns:a16="http://schemas.microsoft.com/office/drawing/2014/main" id="{8C223A3F-7990-B2E6-D3DA-B42B877E812E}"/>
              </a:ext>
            </a:extLst>
          </p:cNvPr>
          <p:cNvPicPr>
            <a:picLocks/>
          </p:cNvPicPr>
          <p:nvPr/>
        </p:nvPicPr>
        <p:blipFill rotWithShape="1">
          <a:blip r:embed="rId3"/>
          <a:srcRect r="5234"/>
          <a:stretch/>
        </p:blipFill>
        <p:spPr>
          <a:xfrm>
            <a:off x="4291177" y="1186766"/>
            <a:ext cx="4230731" cy="6524944"/>
          </a:xfrm>
          <a:prstGeom prst="rect">
            <a:avLst/>
          </a:prstGeom>
        </p:spPr>
      </p:pic>
      <p:pic>
        <p:nvPicPr>
          <p:cNvPr id="4" name="Picture 3">
            <a:extLst>
              <a:ext uri="{FF2B5EF4-FFF2-40B4-BE49-F238E27FC236}">
                <a16:creationId xmlns:a16="http://schemas.microsoft.com/office/drawing/2014/main" id="{653A21F9-A5CA-A376-E4C3-FBDA838D3D4C}"/>
              </a:ext>
            </a:extLst>
          </p:cNvPr>
          <p:cNvPicPr>
            <a:picLocks/>
          </p:cNvPicPr>
          <p:nvPr/>
        </p:nvPicPr>
        <p:blipFill rotWithShape="1">
          <a:blip r:embed="rId4"/>
          <a:srcRect r="3702"/>
          <a:stretch/>
        </p:blipFill>
        <p:spPr>
          <a:xfrm>
            <a:off x="275128" y="1198095"/>
            <a:ext cx="4116136" cy="6513615"/>
          </a:xfrm>
          <a:prstGeom prst="rect">
            <a:avLst/>
          </a:prstGeom>
        </p:spPr>
      </p:pic>
      <p:sp>
        <p:nvSpPr>
          <p:cNvPr id="7" name="TextBox 6">
            <a:extLst>
              <a:ext uri="{FF2B5EF4-FFF2-40B4-BE49-F238E27FC236}">
                <a16:creationId xmlns:a16="http://schemas.microsoft.com/office/drawing/2014/main" id="{BFCE5250-363A-D234-BAD5-0D75D918DE09}"/>
              </a:ext>
            </a:extLst>
          </p:cNvPr>
          <p:cNvSpPr txBox="1"/>
          <p:nvPr/>
        </p:nvSpPr>
        <p:spPr>
          <a:xfrm>
            <a:off x="1642782" y="7579968"/>
            <a:ext cx="2031100" cy="369332"/>
          </a:xfrm>
          <a:prstGeom prst="rect">
            <a:avLst/>
          </a:prstGeom>
          <a:noFill/>
        </p:spPr>
        <p:txBody>
          <a:bodyPr wrap="square" rtlCol="0">
            <a:spAutoFit/>
          </a:bodyPr>
          <a:lstStyle/>
          <a:p>
            <a:r>
              <a:rPr lang="en-US" dirty="0"/>
              <a:t>Coefficient X1</a:t>
            </a:r>
          </a:p>
        </p:txBody>
      </p:sp>
      <p:sp>
        <p:nvSpPr>
          <p:cNvPr id="10" name="TextBox 9">
            <a:extLst>
              <a:ext uri="{FF2B5EF4-FFF2-40B4-BE49-F238E27FC236}">
                <a16:creationId xmlns:a16="http://schemas.microsoft.com/office/drawing/2014/main" id="{CDC7C762-6BB2-7DBD-FBEF-6665C6A7AD24}"/>
              </a:ext>
            </a:extLst>
          </p:cNvPr>
          <p:cNvSpPr txBox="1"/>
          <p:nvPr/>
        </p:nvSpPr>
        <p:spPr>
          <a:xfrm>
            <a:off x="5889652" y="7542428"/>
            <a:ext cx="2031100" cy="369332"/>
          </a:xfrm>
          <a:prstGeom prst="rect">
            <a:avLst/>
          </a:prstGeom>
          <a:noFill/>
        </p:spPr>
        <p:txBody>
          <a:bodyPr wrap="square" rtlCol="0">
            <a:spAutoFit/>
          </a:bodyPr>
          <a:lstStyle/>
          <a:p>
            <a:r>
              <a:rPr lang="en-US" dirty="0"/>
              <a:t>Coefficient X2</a:t>
            </a:r>
          </a:p>
        </p:txBody>
      </p:sp>
      <p:sp>
        <p:nvSpPr>
          <p:cNvPr id="11" name="TextBox 10">
            <a:extLst>
              <a:ext uri="{FF2B5EF4-FFF2-40B4-BE49-F238E27FC236}">
                <a16:creationId xmlns:a16="http://schemas.microsoft.com/office/drawing/2014/main" id="{865244F5-BBDB-47E9-252B-88F443FDB37C}"/>
              </a:ext>
            </a:extLst>
          </p:cNvPr>
          <p:cNvSpPr txBox="1"/>
          <p:nvPr/>
        </p:nvSpPr>
        <p:spPr>
          <a:xfrm>
            <a:off x="9990173" y="7527044"/>
            <a:ext cx="2031100" cy="369332"/>
          </a:xfrm>
          <a:prstGeom prst="rect">
            <a:avLst/>
          </a:prstGeom>
          <a:noFill/>
        </p:spPr>
        <p:txBody>
          <a:bodyPr wrap="square" rtlCol="0">
            <a:spAutoFit/>
          </a:bodyPr>
          <a:lstStyle/>
          <a:p>
            <a:r>
              <a:rPr lang="en-US" dirty="0"/>
              <a:t>Coefficient X3</a:t>
            </a:r>
          </a:p>
        </p:txBody>
      </p:sp>
      <p:sp>
        <p:nvSpPr>
          <p:cNvPr id="14" name="TextBox 13">
            <a:extLst>
              <a:ext uri="{FF2B5EF4-FFF2-40B4-BE49-F238E27FC236}">
                <a16:creationId xmlns:a16="http://schemas.microsoft.com/office/drawing/2014/main" id="{FC82273E-14DF-1B7F-F46A-63D9A59B6CFB}"/>
              </a:ext>
            </a:extLst>
          </p:cNvPr>
          <p:cNvSpPr txBox="1"/>
          <p:nvPr/>
        </p:nvSpPr>
        <p:spPr>
          <a:xfrm rot="16200000">
            <a:off x="-214441" y="1928618"/>
            <a:ext cx="979139" cy="261610"/>
          </a:xfrm>
          <a:prstGeom prst="rect">
            <a:avLst/>
          </a:prstGeom>
          <a:solidFill>
            <a:schemeClr val="bg1"/>
          </a:solidFill>
        </p:spPr>
        <p:txBody>
          <a:bodyPr wrap="square" rtlCol="0">
            <a:spAutoFit/>
          </a:bodyPr>
          <a:lstStyle/>
          <a:p>
            <a:pPr algn="ctr"/>
            <a:r>
              <a:rPr lang="en-US" sz="1050" b="1" dirty="0"/>
              <a:t>Data1</a:t>
            </a:r>
          </a:p>
        </p:txBody>
      </p:sp>
      <p:sp>
        <p:nvSpPr>
          <p:cNvPr id="15" name="TextBox 14">
            <a:extLst>
              <a:ext uri="{FF2B5EF4-FFF2-40B4-BE49-F238E27FC236}">
                <a16:creationId xmlns:a16="http://schemas.microsoft.com/office/drawing/2014/main" id="{54097BF0-D701-153A-C8D8-646DE9A933E1}"/>
              </a:ext>
            </a:extLst>
          </p:cNvPr>
          <p:cNvSpPr txBox="1"/>
          <p:nvPr/>
        </p:nvSpPr>
        <p:spPr>
          <a:xfrm rot="16200000">
            <a:off x="-237834" y="3440481"/>
            <a:ext cx="979139" cy="261610"/>
          </a:xfrm>
          <a:prstGeom prst="rect">
            <a:avLst/>
          </a:prstGeom>
          <a:solidFill>
            <a:schemeClr val="bg1"/>
          </a:solidFill>
        </p:spPr>
        <p:txBody>
          <a:bodyPr wrap="square" rtlCol="0">
            <a:spAutoFit/>
          </a:bodyPr>
          <a:lstStyle/>
          <a:p>
            <a:pPr algn="ctr"/>
            <a:r>
              <a:rPr lang="en-US" sz="1050" b="1" dirty="0"/>
              <a:t>Data2</a:t>
            </a:r>
          </a:p>
        </p:txBody>
      </p:sp>
      <p:sp>
        <p:nvSpPr>
          <p:cNvPr id="16" name="TextBox 15">
            <a:extLst>
              <a:ext uri="{FF2B5EF4-FFF2-40B4-BE49-F238E27FC236}">
                <a16:creationId xmlns:a16="http://schemas.microsoft.com/office/drawing/2014/main" id="{AC00D919-404E-E832-D1B0-22A846696996}"/>
              </a:ext>
            </a:extLst>
          </p:cNvPr>
          <p:cNvSpPr txBox="1"/>
          <p:nvPr/>
        </p:nvSpPr>
        <p:spPr>
          <a:xfrm rot="16200000">
            <a:off x="-239440" y="4952345"/>
            <a:ext cx="979139" cy="261610"/>
          </a:xfrm>
          <a:prstGeom prst="rect">
            <a:avLst/>
          </a:prstGeom>
          <a:solidFill>
            <a:schemeClr val="bg1"/>
          </a:solidFill>
        </p:spPr>
        <p:txBody>
          <a:bodyPr wrap="square" rtlCol="0">
            <a:spAutoFit/>
          </a:bodyPr>
          <a:lstStyle/>
          <a:p>
            <a:pPr algn="ctr"/>
            <a:r>
              <a:rPr lang="en-US" sz="1050" b="1" dirty="0"/>
              <a:t>Data3</a:t>
            </a:r>
          </a:p>
        </p:txBody>
      </p:sp>
      <p:sp>
        <p:nvSpPr>
          <p:cNvPr id="17" name="TextBox 16">
            <a:extLst>
              <a:ext uri="{FF2B5EF4-FFF2-40B4-BE49-F238E27FC236}">
                <a16:creationId xmlns:a16="http://schemas.microsoft.com/office/drawing/2014/main" id="{38EC4631-4525-4C32-EB4A-BBA648DF90C7}"/>
              </a:ext>
            </a:extLst>
          </p:cNvPr>
          <p:cNvSpPr txBox="1"/>
          <p:nvPr/>
        </p:nvSpPr>
        <p:spPr>
          <a:xfrm rot="16200000">
            <a:off x="-239440" y="6619304"/>
            <a:ext cx="979139" cy="261610"/>
          </a:xfrm>
          <a:prstGeom prst="rect">
            <a:avLst/>
          </a:prstGeom>
          <a:solidFill>
            <a:schemeClr val="bg1"/>
          </a:solidFill>
        </p:spPr>
        <p:txBody>
          <a:bodyPr wrap="square" rtlCol="0">
            <a:spAutoFit/>
          </a:bodyPr>
          <a:lstStyle/>
          <a:p>
            <a:pPr algn="ctr"/>
            <a:r>
              <a:rPr lang="en-US" sz="1050" b="1" dirty="0"/>
              <a:t>Data4</a:t>
            </a:r>
          </a:p>
        </p:txBody>
      </p:sp>
      <p:sp>
        <p:nvSpPr>
          <p:cNvPr id="18" name="Rectangle 17">
            <a:extLst>
              <a:ext uri="{FF2B5EF4-FFF2-40B4-BE49-F238E27FC236}">
                <a16:creationId xmlns:a16="http://schemas.microsoft.com/office/drawing/2014/main" id="{74180F69-6DF1-5B28-EC0F-122E0E4AD5D9}"/>
              </a:ext>
            </a:extLst>
          </p:cNvPr>
          <p:cNvSpPr/>
          <p:nvPr/>
        </p:nvSpPr>
        <p:spPr>
          <a:xfrm>
            <a:off x="2535345" y="1198095"/>
            <a:ext cx="1846679" cy="6254670"/>
          </a:xfrm>
          <a:prstGeom prst="rect">
            <a:avLst/>
          </a:prstGeom>
          <a:solidFill>
            <a:srgbClr val="FFC000">
              <a:alpha val="2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0802628-213F-35E8-EE64-0B8B230584F0}"/>
              </a:ext>
            </a:extLst>
          </p:cNvPr>
          <p:cNvSpPr/>
          <p:nvPr/>
        </p:nvSpPr>
        <p:spPr>
          <a:xfrm>
            <a:off x="6677654" y="1198095"/>
            <a:ext cx="1844254" cy="6254670"/>
          </a:xfrm>
          <a:prstGeom prst="rect">
            <a:avLst/>
          </a:prstGeom>
          <a:solidFill>
            <a:srgbClr val="FFC000">
              <a:alpha val="2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764AC7-2348-8343-ED82-924279E088E7}"/>
              </a:ext>
            </a:extLst>
          </p:cNvPr>
          <p:cNvSpPr/>
          <p:nvPr/>
        </p:nvSpPr>
        <p:spPr>
          <a:xfrm>
            <a:off x="10817537" y="1198095"/>
            <a:ext cx="1863133" cy="6254670"/>
          </a:xfrm>
          <a:prstGeom prst="rect">
            <a:avLst/>
          </a:prstGeom>
          <a:solidFill>
            <a:srgbClr val="FFC000">
              <a:alpha val="2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978138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73880" y="2203441"/>
            <a:ext cx="0" cy="5194318"/>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95716" y="2203441"/>
            <a:ext cx="0" cy="5194318"/>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0EAB492-3BBD-42CB-5670-FB7C2E5337A0}"/>
              </a:ext>
            </a:extLst>
          </p:cNvPr>
          <p:cNvPicPr>
            <a:picLocks noChangeAspect="1"/>
          </p:cNvPicPr>
          <p:nvPr/>
        </p:nvPicPr>
        <p:blipFill rotWithShape="1">
          <a:blip r:embed="rId2"/>
          <a:srcRect l="2398" t="5358" b="1587"/>
          <a:stretch/>
        </p:blipFill>
        <p:spPr>
          <a:xfrm>
            <a:off x="2664975" y="575448"/>
            <a:ext cx="6815735" cy="8831792"/>
          </a:xfrm>
          <a:prstGeom prst="rect">
            <a:avLst/>
          </a:prstGeom>
        </p:spPr>
      </p:pic>
      <p:pic>
        <p:nvPicPr>
          <p:cNvPr id="8" name="Picture 7">
            <a:extLst>
              <a:ext uri="{FF2B5EF4-FFF2-40B4-BE49-F238E27FC236}">
                <a16:creationId xmlns:a16="http://schemas.microsoft.com/office/drawing/2014/main" id="{C3B5BC4A-83B9-A7B6-F4C7-A201C02800CD}"/>
              </a:ext>
            </a:extLst>
          </p:cNvPr>
          <p:cNvPicPr>
            <a:picLocks noChangeAspect="1"/>
          </p:cNvPicPr>
          <p:nvPr/>
        </p:nvPicPr>
        <p:blipFill rotWithShape="1">
          <a:blip r:embed="rId2"/>
          <a:srcRect l="2398" t="1" b="97618"/>
          <a:stretch/>
        </p:blipFill>
        <p:spPr>
          <a:xfrm>
            <a:off x="1277775" y="88524"/>
            <a:ext cx="9571673" cy="329525"/>
          </a:xfrm>
          <a:prstGeom prst="rect">
            <a:avLst/>
          </a:prstGeom>
        </p:spPr>
      </p:pic>
      <p:sp>
        <p:nvSpPr>
          <p:cNvPr id="15" name="TextBox 14">
            <a:extLst>
              <a:ext uri="{FF2B5EF4-FFF2-40B4-BE49-F238E27FC236}">
                <a16:creationId xmlns:a16="http://schemas.microsoft.com/office/drawing/2014/main" id="{49D8DABA-F964-3946-794D-4FC8973C11FE}"/>
              </a:ext>
            </a:extLst>
          </p:cNvPr>
          <p:cNvSpPr txBox="1"/>
          <p:nvPr/>
        </p:nvSpPr>
        <p:spPr>
          <a:xfrm rot="16200000">
            <a:off x="1844585" y="1418273"/>
            <a:ext cx="1105199" cy="369332"/>
          </a:xfrm>
          <a:prstGeom prst="rect">
            <a:avLst/>
          </a:prstGeom>
          <a:noFill/>
        </p:spPr>
        <p:txBody>
          <a:bodyPr wrap="square" rtlCol="0">
            <a:spAutoFit/>
          </a:bodyPr>
          <a:lstStyle/>
          <a:p>
            <a:r>
              <a:rPr lang="en-US" b="1" dirty="0"/>
              <a:t>Data 1</a:t>
            </a:r>
          </a:p>
        </p:txBody>
      </p:sp>
      <p:sp>
        <p:nvSpPr>
          <p:cNvPr id="19" name="TextBox 18">
            <a:extLst>
              <a:ext uri="{FF2B5EF4-FFF2-40B4-BE49-F238E27FC236}">
                <a16:creationId xmlns:a16="http://schemas.microsoft.com/office/drawing/2014/main" id="{4EB4F653-ABB7-CEF3-74D0-9DF41CEA168D}"/>
              </a:ext>
            </a:extLst>
          </p:cNvPr>
          <p:cNvSpPr txBox="1"/>
          <p:nvPr/>
        </p:nvSpPr>
        <p:spPr>
          <a:xfrm>
            <a:off x="3029534" y="344337"/>
            <a:ext cx="1071418" cy="276999"/>
          </a:xfrm>
          <a:prstGeom prst="rect">
            <a:avLst/>
          </a:prstGeom>
          <a:noFill/>
        </p:spPr>
        <p:txBody>
          <a:bodyPr wrap="square" rtlCol="0">
            <a:spAutoFit/>
          </a:bodyPr>
          <a:lstStyle/>
          <a:p>
            <a:r>
              <a:rPr lang="en-US" sz="1200" dirty="0"/>
              <a:t>= 0.5</a:t>
            </a:r>
          </a:p>
        </p:txBody>
      </p:sp>
      <p:sp>
        <p:nvSpPr>
          <p:cNvPr id="20" name="TextBox 19">
            <a:extLst>
              <a:ext uri="{FF2B5EF4-FFF2-40B4-BE49-F238E27FC236}">
                <a16:creationId xmlns:a16="http://schemas.microsoft.com/office/drawing/2014/main" id="{612B91DF-96FC-8FAF-1408-54C10FFDDC8E}"/>
              </a:ext>
            </a:extLst>
          </p:cNvPr>
          <p:cNvSpPr txBox="1"/>
          <p:nvPr/>
        </p:nvSpPr>
        <p:spPr>
          <a:xfrm>
            <a:off x="4558152" y="336704"/>
            <a:ext cx="1071418" cy="276999"/>
          </a:xfrm>
          <a:prstGeom prst="rect">
            <a:avLst/>
          </a:prstGeom>
          <a:noFill/>
        </p:spPr>
        <p:txBody>
          <a:bodyPr wrap="square" rtlCol="0">
            <a:spAutoFit/>
          </a:bodyPr>
          <a:lstStyle/>
          <a:p>
            <a:r>
              <a:rPr lang="en-US" sz="1200" dirty="0"/>
              <a:t>= 0.6</a:t>
            </a:r>
          </a:p>
        </p:txBody>
      </p:sp>
      <p:sp>
        <p:nvSpPr>
          <p:cNvPr id="21" name="TextBox 20">
            <a:extLst>
              <a:ext uri="{FF2B5EF4-FFF2-40B4-BE49-F238E27FC236}">
                <a16:creationId xmlns:a16="http://schemas.microsoft.com/office/drawing/2014/main" id="{2DD93BCF-9D22-FB4C-3341-2785381669BA}"/>
              </a:ext>
            </a:extLst>
          </p:cNvPr>
          <p:cNvSpPr txBox="1"/>
          <p:nvPr/>
        </p:nvSpPr>
        <p:spPr>
          <a:xfrm>
            <a:off x="5897358" y="336703"/>
            <a:ext cx="1071418" cy="276999"/>
          </a:xfrm>
          <a:prstGeom prst="rect">
            <a:avLst/>
          </a:prstGeom>
          <a:noFill/>
        </p:spPr>
        <p:txBody>
          <a:bodyPr wrap="square" rtlCol="0">
            <a:spAutoFit/>
          </a:bodyPr>
          <a:lstStyle/>
          <a:p>
            <a:r>
              <a:rPr lang="en-US" sz="1200" dirty="0"/>
              <a:t>= 0.7</a:t>
            </a:r>
          </a:p>
        </p:txBody>
      </p:sp>
      <p:sp>
        <p:nvSpPr>
          <p:cNvPr id="22" name="TextBox 21">
            <a:extLst>
              <a:ext uri="{FF2B5EF4-FFF2-40B4-BE49-F238E27FC236}">
                <a16:creationId xmlns:a16="http://schemas.microsoft.com/office/drawing/2014/main" id="{60D2889F-D750-80C6-F76C-020F83EFA7E5}"/>
              </a:ext>
            </a:extLst>
          </p:cNvPr>
          <p:cNvSpPr txBox="1"/>
          <p:nvPr/>
        </p:nvSpPr>
        <p:spPr>
          <a:xfrm>
            <a:off x="7610632" y="330786"/>
            <a:ext cx="1071418" cy="276999"/>
          </a:xfrm>
          <a:prstGeom prst="rect">
            <a:avLst/>
          </a:prstGeom>
          <a:noFill/>
        </p:spPr>
        <p:txBody>
          <a:bodyPr wrap="square" rtlCol="0">
            <a:spAutoFit/>
          </a:bodyPr>
          <a:lstStyle/>
          <a:p>
            <a:r>
              <a:rPr lang="en-US" sz="1200" dirty="0"/>
              <a:t>= 2</a:t>
            </a:r>
          </a:p>
        </p:txBody>
      </p:sp>
      <p:sp>
        <p:nvSpPr>
          <p:cNvPr id="23" name="TextBox 22">
            <a:extLst>
              <a:ext uri="{FF2B5EF4-FFF2-40B4-BE49-F238E27FC236}">
                <a16:creationId xmlns:a16="http://schemas.microsoft.com/office/drawing/2014/main" id="{34808870-B8F0-4734-CCFC-AB8474E03568}"/>
              </a:ext>
            </a:extLst>
          </p:cNvPr>
          <p:cNvSpPr txBox="1"/>
          <p:nvPr/>
        </p:nvSpPr>
        <p:spPr>
          <a:xfrm>
            <a:off x="9470921" y="357402"/>
            <a:ext cx="1071418" cy="276999"/>
          </a:xfrm>
          <a:prstGeom prst="rect">
            <a:avLst/>
          </a:prstGeom>
          <a:noFill/>
        </p:spPr>
        <p:txBody>
          <a:bodyPr wrap="square" rtlCol="0">
            <a:spAutoFit/>
          </a:bodyPr>
          <a:lstStyle/>
          <a:p>
            <a:r>
              <a:rPr lang="en-US" sz="1200" dirty="0"/>
              <a:t>= 3</a:t>
            </a:r>
          </a:p>
        </p:txBody>
      </p:sp>
      <p:sp>
        <p:nvSpPr>
          <p:cNvPr id="24" name="TextBox 23">
            <a:extLst>
              <a:ext uri="{FF2B5EF4-FFF2-40B4-BE49-F238E27FC236}">
                <a16:creationId xmlns:a16="http://schemas.microsoft.com/office/drawing/2014/main" id="{8E06B0F8-E2F0-6D32-3BE2-21F5DD3F74AE}"/>
              </a:ext>
            </a:extLst>
          </p:cNvPr>
          <p:cNvSpPr txBox="1"/>
          <p:nvPr/>
        </p:nvSpPr>
        <p:spPr>
          <a:xfrm rot="16200000">
            <a:off x="1958399" y="1464439"/>
            <a:ext cx="1293085" cy="276999"/>
          </a:xfrm>
          <a:prstGeom prst="rect">
            <a:avLst/>
          </a:prstGeom>
          <a:noFill/>
        </p:spPr>
        <p:txBody>
          <a:bodyPr wrap="square" rtlCol="0">
            <a:spAutoFit/>
          </a:bodyPr>
          <a:lstStyle/>
          <a:p>
            <a:r>
              <a:rPr lang="en-US" sz="1200" dirty="0"/>
              <a:t>True Values</a:t>
            </a:r>
          </a:p>
        </p:txBody>
      </p:sp>
      <p:sp>
        <p:nvSpPr>
          <p:cNvPr id="25" name="TextBox 24">
            <a:extLst>
              <a:ext uri="{FF2B5EF4-FFF2-40B4-BE49-F238E27FC236}">
                <a16:creationId xmlns:a16="http://schemas.microsoft.com/office/drawing/2014/main" id="{43BC0728-06E7-4D1D-1259-EC0C4A492409}"/>
              </a:ext>
            </a:extLst>
          </p:cNvPr>
          <p:cNvSpPr txBox="1"/>
          <p:nvPr/>
        </p:nvSpPr>
        <p:spPr>
          <a:xfrm rot="16200000">
            <a:off x="1840250" y="3493308"/>
            <a:ext cx="1105199" cy="369332"/>
          </a:xfrm>
          <a:prstGeom prst="rect">
            <a:avLst/>
          </a:prstGeom>
          <a:noFill/>
        </p:spPr>
        <p:txBody>
          <a:bodyPr wrap="square" rtlCol="0">
            <a:spAutoFit/>
          </a:bodyPr>
          <a:lstStyle/>
          <a:p>
            <a:r>
              <a:rPr lang="en-US" b="1" dirty="0"/>
              <a:t>Data 2</a:t>
            </a:r>
          </a:p>
        </p:txBody>
      </p:sp>
      <p:sp>
        <p:nvSpPr>
          <p:cNvPr id="26" name="TextBox 25">
            <a:extLst>
              <a:ext uri="{FF2B5EF4-FFF2-40B4-BE49-F238E27FC236}">
                <a16:creationId xmlns:a16="http://schemas.microsoft.com/office/drawing/2014/main" id="{C56E661C-FC06-9D4A-97C2-F683D13E3E50}"/>
              </a:ext>
            </a:extLst>
          </p:cNvPr>
          <p:cNvSpPr txBox="1"/>
          <p:nvPr/>
        </p:nvSpPr>
        <p:spPr>
          <a:xfrm rot="16200000">
            <a:off x="1954064" y="3539474"/>
            <a:ext cx="1293085" cy="276999"/>
          </a:xfrm>
          <a:prstGeom prst="rect">
            <a:avLst/>
          </a:prstGeom>
          <a:noFill/>
        </p:spPr>
        <p:txBody>
          <a:bodyPr wrap="square" rtlCol="0">
            <a:spAutoFit/>
          </a:bodyPr>
          <a:lstStyle/>
          <a:p>
            <a:r>
              <a:rPr lang="en-US" sz="1200" dirty="0"/>
              <a:t>True Values</a:t>
            </a:r>
          </a:p>
        </p:txBody>
      </p:sp>
      <p:sp>
        <p:nvSpPr>
          <p:cNvPr id="27" name="TextBox 26">
            <a:extLst>
              <a:ext uri="{FF2B5EF4-FFF2-40B4-BE49-F238E27FC236}">
                <a16:creationId xmlns:a16="http://schemas.microsoft.com/office/drawing/2014/main" id="{0A9B98FC-1078-01FC-D8AC-570C259F4137}"/>
              </a:ext>
            </a:extLst>
          </p:cNvPr>
          <p:cNvSpPr txBox="1"/>
          <p:nvPr/>
        </p:nvSpPr>
        <p:spPr>
          <a:xfrm rot="16200000">
            <a:off x="1840250" y="5568343"/>
            <a:ext cx="1105199" cy="369332"/>
          </a:xfrm>
          <a:prstGeom prst="rect">
            <a:avLst/>
          </a:prstGeom>
          <a:noFill/>
        </p:spPr>
        <p:txBody>
          <a:bodyPr wrap="square" rtlCol="0">
            <a:spAutoFit/>
          </a:bodyPr>
          <a:lstStyle/>
          <a:p>
            <a:r>
              <a:rPr lang="en-US" b="1" dirty="0"/>
              <a:t>Data 3</a:t>
            </a:r>
          </a:p>
        </p:txBody>
      </p:sp>
      <p:sp>
        <p:nvSpPr>
          <p:cNvPr id="28" name="TextBox 27">
            <a:extLst>
              <a:ext uri="{FF2B5EF4-FFF2-40B4-BE49-F238E27FC236}">
                <a16:creationId xmlns:a16="http://schemas.microsoft.com/office/drawing/2014/main" id="{1F48B01C-AA75-0F41-7EC8-D52FF47E85CA}"/>
              </a:ext>
            </a:extLst>
          </p:cNvPr>
          <p:cNvSpPr txBox="1"/>
          <p:nvPr/>
        </p:nvSpPr>
        <p:spPr>
          <a:xfrm rot="16200000">
            <a:off x="1954064" y="5614509"/>
            <a:ext cx="1293085" cy="276999"/>
          </a:xfrm>
          <a:prstGeom prst="rect">
            <a:avLst/>
          </a:prstGeom>
          <a:noFill/>
        </p:spPr>
        <p:txBody>
          <a:bodyPr wrap="square" rtlCol="0">
            <a:spAutoFit/>
          </a:bodyPr>
          <a:lstStyle/>
          <a:p>
            <a:r>
              <a:rPr lang="en-US" sz="1200" dirty="0"/>
              <a:t>True Values</a:t>
            </a:r>
          </a:p>
        </p:txBody>
      </p:sp>
      <p:sp>
        <p:nvSpPr>
          <p:cNvPr id="29" name="TextBox 28">
            <a:extLst>
              <a:ext uri="{FF2B5EF4-FFF2-40B4-BE49-F238E27FC236}">
                <a16:creationId xmlns:a16="http://schemas.microsoft.com/office/drawing/2014/main" id="{4AD0349E-8BFC-E498-5527-370410BACD4D}"/>
              </a:ext>
            </a:extLst>
          </p:cNvPr>
          <p:cNvSpPr txBox="1"/>
          <p:nvPr/>
        </p:nvSpPr>
        <p:spPr>
          <a:xfrm rot="16200000">
            <a:off x="1840250" y="7849402"/>
            <a:ext cx="1105199" cy="369332"/>
          </a:xfrm>
          <a:prstGeom prst="rect">
            <a:avLst/>
          </a:prstGeom>
          <a:noFill/>
        </p:spPr>
        <p:txBody>
          <a:bodyPr wrap="square" rtlCol="0">
            <a:spAutoFit/>
          </a:bodyPr>
          <a:lstStyle/>
          <a:p>
            <a:r>
              <a:rPr lang="en-US" b="1" dirty="0"/>
              <a:t>Data 4</a:t>
            </a:r>
          </a:p>
        </p:txBody>
      </p:sp>
      <p:sp>
        <p:nvSpPr>
          <p:cNvPr id="30" name="TextBox 29">
            <a:extLst>
              <a:ext uri="{FF2B5EF4-FFF2-40B4-BE49-F238E27FC236}">
                <a16:creationId xmlns:a16="http://schemas.microsoft.com/office/drawing/2014/main" id="{5846FA92-53BB-A2DC-CBA8-AB20A96FF637}"/>
              </a:ext>
            </a:extLst>
          </p:cNvPr>
          <p:cNvSpPr txBox="1"/>
          <p:nvPr/>
        </p:nvSpPr>
        <p:spPr>
          <a:xfrm rot="16200000">
            <a:off x="1954064" y="7895568"/>
            <a:ext cx="1293085" cy="276999"/>
          </a:xfrm>
          <a:prstGeom prst="rect">
            <a:avLst/>
          </a:prstGeom>
          <a:noFill/>
        </p:spPr>
        <p:txBody>
          <a:bodyPr wrap="square" rtlCol="0">
            <a:spAutoFit/>
          </a:bodyPr>
          <a:lstStyle/>
          <a:p>
            <a:r>
              <a:rPr lang="en-US" sz="1200" dirty="0"/>
              <a:t>True Values</a:t>
            </a:r>
          </a:p>
        </p:txBody>
      </p:sp>
      <p:sp>
        <p:nvSpPr>
          <p:cNvPr id="31" name="TextBox 30">
            <a:extLst>
              <a:ext uri="{FF2B5EF4-FFF2-40B4-BE49-F238E27FC236}">
                <a16:creationId xmlns:a16="http://schemas.microsoft.com/office/drawing/2014/main" id="{EBE27BF1-9E68-8312-8D52-6130102EBF79}"/>
              </a:ext>
            </a:extLst>
          </p:cNvPr>
          <p:cNvSpPr txBox="1"/>
          <p:nvPr/>
        </p:nvSpPr>
        <p:spPr>
          <a:xfrm>
            <a:off x="5499836" y="9342674"/>
            <a:ext cx="2545035" cy="261610"/>
          </a:xfrm>
          <a:prstGeom prst="rect">
            <a:avLst/>
          </a:prstGeom>
          <a:noFill/>
        </p:spPr>
        <p:txBody>
          <a:bodyPr wrap="square" rtlCol="0">
            <a:spAutoFit/>
          </a:bodyPr>
          <a:lstStyle/>
          <a:p>
            <a:r>
              <a:rPr lang="en-US" sz="1100" dirty="0"/>
              <a:t>Estimated Coefficients</a:t>
            </a:r>
          </a:p>
        </p:txBody>
      </p:sp>
    </p:spTree>
    <p:extLst>
      <p:ext uri="{BB962C8B-B14F-4D97-AF65-F5344CB8AC3E}">
        <p14:creationId xmlns:p14="http://schemas.microsoft.com/office/powerpoint/2010/main" val="415088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0DC84A-AEF0-892F-22F2-D02603C83809}"/>
              </a:ext>
            </a:extLst>
          </p:cNvPr>
          <p:cNvPicPr>
            <a:picLocks noChangeAspect="1"/>
          </p:cNvPicPr>
          <p:nvPr/>
        </p:nvPicPr>
        <p:blipFill>
          <a:blip r:embed="rId3"/>
          <a:stretch>
            <a:fillRect/>
          </a:stretch>
        </p:blipFill>
        <p:spPr>
          <a:xfrm>
            <a:off x="1392334" y="1537970"/>
            <a:ext cx="3873559" cy="3050429"/>
          </a:xfrm>
          <a:prstGeom prst="rect">
            <a:avLst/>
          </a:prstGeom>
        </p:spPr>
      </p:pic>
      <p:pic>
        <p:nvPicPr>
          <p:cNvPr id="6" name="Picture 5">
            <a:extLst>
              <a:ext uri="{FF2B5EF4-FFF2-40B4-BE49-F238E27FC236}">
                <a16:creationId xmlns:a16="http://schemas.microsoft.com/office/drawing/2014/main" id="{D2BF0CBA-D47F-0ED8-5B89-AEA0C84A0D6B}"/>
              </a:ext>
            </a:extLst>
          </p:cNvPr>
          <p:cNvPicPr>
            <a:picLocks noChangeAspect="1"/>
          </p:cNvPicPr>
          <p:nvPr/>
        </p:nvPicPr>
        <p:blipFill>
          <a:blip r:embed="rId4"/>
          <a:stretch>
            <a:fillRect/>
          </a:stretch>
        </p:blipFill>
        <p:spPr>
          <a:xfrm>
            <a:off x="7370768" y="1537970"/>
            <a:ext cx="3873559" cy="3050429"/>
          </a:xfrm>
          <a:prstGeom prst="rect">
            <a:avLst/>
          </a:prstGeom>
        </p:spPr>
      </p:pic>
      <p:pic>
        <p:nvPicPr>
          <p:cNvPr id="5" name="Picture 4">
            <a:extLst>
              <a:ext uri="{FF2B5EF4-FFF2-40B4-BE49-F238E27FC236}">
                <a16:creationId xmlns:a16="http://schemas.microsoft.com/office/drawing/2014/main" id="{F43419F2-C005-96D9-D901-01CC5D3FBAF2}"/>
              </a:ext>
            </a:extLst>
          </p:cNvPr>
          <p:cNvPicPr>
            <a:picLocks noChangeAspect="1"/>
          </p:cNvPicPr>
          <p:nvPr/>
        </p:nvPicPr>
        <p:blipFill>
          <a:blip r:embed="rId5"/>
          <a:stretch>
            <a:fillRect/>
          </a:stretch>
        </p:blipFill>
        <p:spPr>
          <a:xfrm>
            <a:off x="1488739" y="5012801"/>
            <a:ext cx="3680746" cy="2898588"/>
          </a:xfrm>
          <a:prstGeom prst="rect">
            <a:avLst/>
          </a:prstGeom>
        </p:spPr>
      </p:pic>
      <p:pic>
        <p:nvPicPr>
          <p:cNvPr id="4" name="Picture 3">
            <a:extLst>
              <a:ext uri="{FF2B5EF4-FFF2-40B4-BE49-F238E27FC236}">
                <a16:creationId xmlns:a16="http://schemas.microsoft.com/office/drawing/2014/main" id="{9798A506-7158-EE30-60B5-F3F5D15FB00E}"/>
              </a:ext>
            </a:extLst>
          </p:cNvPr>
          <p:cNvPicPr>
            <a:picLocks noChangeAspect="1"/>
          </p:cNvPicPr>
          <p:nvPr/>
        </p:nvPicPr>
        <p:blipFill>
          <a:blip r:embed="rId6"/>
          <a:stretch>
            <a:fillRect/>
          </a:stretch>
        </p:blipFill>
        <p:spPr>
          <a:xfrm>
            <a:off x="7467175" y="5012801"/>
            <a:ext cx="3680746" cy="2898588"/>
          </a:xfrm>
          <a:prstGeom prst="rect">
            <a:avLst/>
          </a:prstGeom>
        </p:spPr>
      </p:pic>
      <mc:AlternateContent xmlns:mc="http://schemas.openxmlformats.org/markup-compatibility/2006" xmlns:p14="http://schemas.microsoft.com/office/powerpoint/2010/main">
        <mc:Choice Requires="p14">
          <p:contentPart p14:bwMode="auto" r:id="rId7">
            <p14:nvContentPartPr>
              <p14:cNvPr id="86" name="Ink 85">
                <a:extLst>
                  <a:ext uri="{FF2B5EF4-FFF2-40B4-BE49-F238E27FC236}">
                    <a16:creationId xmlns:a16="http://schemas.microsoft.com/office/drawing/2014/main" id="{339094A6-5BB9-F057-6AD0-057F32745EFA}"/>
                  </a:ext>
                </a:extLst>
              </p14:cNvPr>
              <p14:cNvContentPartPr/>
              <p14:nvPr/>
            </p14:nvContentPartPr>
            <p14:xfrm>
              <a:off x="1389876" y="6061582"/>
              <a:ext cx="829332" cy="906444"/>
            </p14:xfrm>
          </p:contentPart>
        </mc:Choice>
        <mc:Fallback xmlns="">
          <p:pic>
            <p:nvPicPr>
              <p:cNvPr id="86" name="Ink 85">
                <a:extLst>
                  <a:ext uri="{FF2B5EF4-FFF2-40B4-BE49-F238E27FC236}">
                    <a16:creationId xmlns:a16="http://schemas.microsoft.com/office/drawing/2014/main" id="{339094A6-5BB9-F057-6AD0-057F32745EFA}"/>
                  </a:ext>
                </a:extLst>
              </p:cNvPr>
              <p:cNvPicPr/>
              <p:nvPr/>
            </p:nvPicPr>
            <p:blipFill>
              <a:blip r:embed="rId8"/>
              <a:stretch>
                <a:fillRect/>
              </a:stretch>
            </p:blipFill>
            <p:spPr>
              <a:xfrm>
                <a:off x="1380877" y="6052582"/>
                <a:ext cx="846970" cy="92408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7" name="Ink 86">
                <a:extLst>
                  <a:ext uri="{FF2B5EF4-FFF2-40B4-BE49-F238E27FC236}">
                    <a16:creationId xmlns:a16="http://schemas.microsoft.com/office/drawing/2014/main" id="{C8A74B25-984E-29C9-5D69-09921EFF631C}"/>
                  </a:ext>
                </a:extLst>
              </p14:cNvPr>
              <p14:cNvContentPartPr/>
              <p14:nvPr/>
            </p14:nvContentPartPr>
            <p14:xfrm>
              <a:off x="4368138" y="5102596"/>
              <a:ext cx="241164" cy="365904"/>
            </p14:xfrm>
          </p:contentPart>
        </mc:Choice>
        <mc:Fallback xmlns="">
          <p:pic>
            <p:nvPicPr>
              <p:cNvPr id="87" name="Ink 86">
                <a:extLst>
                  <a:ext uri="{FF2B5EF4-FFF2-40B4-BE49-F238E27FC236}">
                    <a16:creationId xmlns:a16="http://schemas.microsoft.com/office/drawing/2014/main" id="{C8A74B25-984E-29C9-5D69-09921EFF631C}"/>
                  </a:ext>
                </a:extLst>
              </p:cNvPr>
              <p:cNvPicPr/>
              <p:nvPr/>
            </p:nvPicPr>
            <p:blipFill>
              <a:blip r:embed="rId10"/>
              <a:stretch>
                <a:fillRect/>
              </a:stretch>
            </p:blipFill>
            <p:spPr>
              <a:xfrm>
                <a:off x="4359139" y="5093592"/>
                <a:ext cx="258801" cy="38355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8" name="Ink 87">
                <a:extLst>
                  <a:ext uri="{FF2B5EF4-FFF2-40B4-BE49-F238E27FC236}">
                    <a16:creationId xmlns:a16="http://schemas.microsoft.com/office/drawing/2014/main" id="{9F3DD433-37C3-E15E-9434-05F9927B1E1E}"/>
                  </a:ext>
                </a:extLst>
              </p14:cNvPr>
              <p14:cNvContentPartPr/>
              <p14:nvPr/>
            </p14:nvContentPartPr>
            <p14:xfrm>
              <a:off x="9849894" y="5195206"/>
              <a:ext cx="353808" cy="370440"/>
            </p14:xfrm>
          </p:contentPart>
        </mc:Choice>
        <mc:Fallback xmlns="">
          <p:pic>
            <p:nvPicPr>
              <p:cNvPr id="88" name="Ink 87">
                <a:extLst>
                  <a:ext uri="{FF2B5EF4-FFF2-40B4-BE49-F238E27FC236}">
                    <a16:creationId xmlns:a16="http://schemas.microsoft.com/office/drawing/2014/main" id="{9F3DD433-37C3-E15E-9434-05F9927B1E1E}"/>
                  </a:ext>
                </a:extLst>
              </p:cNvPr>
              <p:cNvPicPr/>
              <p:nvPr/>
            </p:nvPicPr>
            <p:blipFill>
              <a:blip r:embed="rId12"/>
              <a:stretch>
                <a:fillRect/>
              </a:stretch>
            </p:blipFill>
            <p:spPr>
              <a:xfrm>
                <a:off x="9840887" y="5186206"/>
                <a:ext cx="371462"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9" name="Ink 88">
                <a:extLst>
                  <a:ext uri="{FF2B5EF4-FFF2-40B4-BE49-F238E27FC236}">
                    <a16:creationId xmlns:a16="http://schemas.microsoft.com/office/drawing/2014/main" id="{C396900E-746D-62B1-FD64-4C015F348A6F}"/>
                  </a:ext>
                </a:extLst>
              </p14:cNvPr>
              <p14:cNvContentPartPr/>
              <p14:nvPr/>
            </p14:nvContentPartPr>
            <p14:xfrm>
              <a:off x="4054752" y="3926340"/>
              <a:ext cx="162918" cy="185976"/>
            </p14:xfrm>
          </p:contentPart>
        </mc:Choice>
        <mc:Fallback xmlns="">
          <p:pic>
            <p:nvPicPr>
              <p:cNvPr id="89" name="Ink 88">
                <a:extLst>
                  <a:ext uri="{FF2B5EF4-FFF2-40B4-BE49-F238E27FC236}">
                    <a16:creationId xmlns:a16="http://schemas.microsoft.com/office/drawing/2014/main" id="{C396900E-746D-62B1-FD64-4C015F348A6F}"/>
                  </a:ext>
                </a:extLst>
              </p:cNvPr>
              <p:cNvPicPr/>
              <p:nvPr/>
            </p:nvPicPr>
            <p:blipFill>
              <a:blip r:embed="rId14"/>
              <a:stretch>
                <a:fillRect/>
              </a:stretch>
            </p:blipFill>
            <p:spPr>
              <a:xfrm>
                <a:off x="4045781" y="3917347"/>
                <a:ext cx="180502" cy="203602"/>
              </a:xfrm>
              <a:prstGeom prst="rect">
                <a:avLst/>
              </a:prstGeom>
            </p:spPr>
          </p:pic>
        </mc:Fallback>
      </mc:AlternateContent>
      <p:grpSp>
        <p:nvGrpSpPr>
          <p:cNvPr id="92" name="Group 91">
            <a:extLst>
              <a:ext uri="{FF2B5EF4-FFF2-40B4-BE49-F238E27FC236}">
                <a16:creationId xmlns:a16="http://schemas.microsoft.com/office/drawing/2014/main" id="{88E17E89-1056-11A1-B078-83539660D5C5}"/>
              </a:ext>
            </a:extLst>
          </p:cNvPr>
          <p:cNvGrpSpPr/>
          <p:nvPr/>
        </p:nvGrpSpPr>
        <p:grpSpPr>
          <a:xfrm>
            <a:off x="2946834" y="3257280"/>
            <a:ext cx="322434" cy="235116"/>
            <a:chOff x="2806509" y="1959171"/>
            <a:chExt cx="307080" cy="223920"/>
          </a:xfrm>
        </p:grpSpPr>
        <mc:AlternateContent xmlns:mc="http://schemas.openxmlformats.org/markup-compatibility/2006" xmlns:p14="http://schemas.microsoft.com/office/powerpoint/2010/main">
          <mc:Choice Requires="p14">
            <p:contentPart p14:bwMode="auto" r:id="rId15">
              <p14:nvContentPartPr>
                <p14:cNvPr id="90" name="Ink 89">
                  <a:extLst>
                    <a:ext uri="{FF2B5EF4-FFF2-40B4-BE49-F238E27FC236}">
                      <a16:creationId xmlns:a16="http://schemas.microsoft.com/office/drawing/2014/main" id="{187DB9EA-AE68-F4B0-8A94-D76CFD1D2476}"/>
                    </a:ext>
                  </a:extLst>
                </p14:cNvPr>
                <p14:cNvContentPartPr/>
                <p14:nvPr/>
              </p14:nvContentPartPr>
              <p14:xfrm>
                <a:off x="2806509" y="2070051"/>
                <a:ext cx="307080" cy="31680"/>
              </p14:xfrm>
            </p:contentPart>
          </mc:Choice>
          <mc:Fallback xmlns="">
            <p:pic>
              <p:nvPicPr>
                <p:cNvPr id="90" name="Ink 89">
                  <a:extLst>
                    <a:ext uri="{FF2B5EF4-FFF2-40B4-BE49-F238E27FC236}">
                      <a16:creationId xmlns:a16="http://schemas.microsoft.com/office/drawing/2014/main" id="{187DB9EA-AE68-F4B0-8A94-D76CFD1D2476}"/>
                    </a:ext>
                  </a:extLst>
                </p:cNvPr>
                <p:cNvPicPr/>
                <p:nvPr/>
              </p:nvPicPr>
              <p:blipFill>
                <a:blip r:embed="rId16"/>
                <a:stretch>
                  <a:fillRect/>
                </a:stretch>
              </p:blipFill>
              <p:spPr>
                <a:xfrm>
                  <a:off x="2797509" y="2061411"/>
                  <a:ext cx="324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1" name="Ink 90">
                  <a:extLst>
                    <a:ext uri="{FF2B5EF4-FFF2-40B4-BE49-F238E27FC236}">
                      <a16:creationId xmlns:a16="http://schemas.microsoft.com/office/drawing/2014/main" id="{B6FFB559-9CD3-A0FC-C63A-B781458710CD}"/>
                    </a:ext>
                  </a:extLst>
                </p14:cNvPr>
                <p14:cNvContentPartPr/>
                <p14:nvPr/>
              </p14:nvContentPartPr>
              <p14:xfrm>
                <a:off x="2875989" y="1959171"/>
                <a:ext cx="127440" cy="223920"/>
              </p14:xfrm>
            </p:contentPart>
          </mc:Choice>
          <mc:Fallback xmlns="">
            <p:pic>
              <p:nvPicPr>
                <p:cNvPr id="91" name="Ink 90">
                  <a:extLst>
                    <a:ext uri="{FF2B5EF4-FFF2-40B4-BE49-F238E27FC236}">
                      <a16:creationId xmlns:a16="http://schemas.microsoft.com/office/drawing/2014/main" id="{B6FFB559-9CD3-A0FC-C63A-B781458710CD}"/>
                    </a:ext>
                  </a:extLst>
                </p:cNvPr>
                <p:cNvPicPr/>
                <p:nvPr/>
              </p:nvPicPr>
              <p:blipFill>
                <a:blip r:embed="rId18"/>
                <a:stretch>
                  <a:fillRect/>
                </a:stretch>
              </p:blipFill>
              <p:spPr>
                <a:xfrm>
                  <a:off x="2867349" y="1950531"/>
                  <a:ext cx="145080" cy="24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93" name="Ink 92">
                <a:extLst>
                  <a:ext uri="{FF2B5EF4-FFF2-40B4-BE49-F238E27FC236}">
                    <a16:creationId xmlns:a16="http://schemas.microsoft.com/office/drawing/2014/main" id="{5FC6E8C2-B224-C685-E22F-DE06A776516D}"/>
                  </a:ext>
                </a:extLst>
              </p14:cNvPr>
              <p14:cNvContentPartPr/>
              <p14:nvPr/>
            </p14:nvContentPartPr>
            <p14:xfrm>
              <a:off x="2675430" y="4006746"/>
              <a:ext cx="161406" cy="199206"/>
            </p14:xfrm>
          </p:contentPart>
        </mc:Choice>
        <mc:Fallback xmlns="">
          <p:pic>
            <p:nvPicPr>
              <p:cNvPr id="93" name="Ink 92">
                <a:extLst>
                  <a:ext uri="{FF2B5EF4-FFF2-40B4-BE49-F238E27FC236}">
                    <a16:creationId xmlns:a16="http://schemas.microsoft.com/office/drawing/2014/main" id="{5FC6E8C2-B224-C685-E22F-DE06A776516D}"/>
                  </a:ext>
                </a:extLst>
              </p:cNvPr>
              <p:cNvPicPr/>
              <p:nvPr/>
            </p:nvPicPr>
            <p:blipFill>
              <a:blip r:embed="rId20"/>
              <a:stretch>
                <a:fillRect/>
              </a:stretch>
            </p:blipFill>
            <p:spPr>
              <a:xfrm>
                <a:off x="2666423" y="3997724"/>
                <a:ext cx="179060" cy="21688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4" name="Ink 93">
                <a:extLst>
                  <a:ext uri="{FF2B5EF4-FFF2-40B4-BE49-F238E27FC236}">
                    <a16:creationId xmlns:a16="http://schemas.microsoft.com/office/drawing/2014/main" id="{BBE9E678-8740-36E9-CC59-DA69EC9F82E2}"/>
                  </a:ext>
                </a:extLst>
              </p14:cNvPr>
              <p14:cNvContentPartPr/>
              <p14:nvPr/>
            </p14:nvContentPartPr>
            <p14:xfrm>
              <a:off x="3766338" y="4208976"/>
              <a:ext cx="204498" cy="201474"/>
            </p14:xfrm>
          </p:contentPart>
        </mc:Choice>
        <mc:Fallback xmlns="">
          <p:pic>
            <p:nvPicPr>
              <p:cNvPr id="94" name="Ink 93">
                <a:extLst>
                  <a:ext uri="{FF2B5EF4-FFF2-40B4-BE49-F238E27FC236}">
                    <a16:creationId xmlns:a16="http://schemas.microsoft.com/office/drawing/2014/main" id="{BBE9E678-8740-36E9-CC59-DA69EC9F82E2}"/>
                  </a:ext>
                </a:extLst>
              </p:cNvPr>
              <p:cNvPicPr/>
              <p:nvPr/>
            </p:nvPicPr>
            <p:blipFill>
              <a:blip r:embed="rId22"/>
              <a:stretch>
                <a:fillRect/>
              </a:stretch>
            </p:blipFill>
            <p:spPr>
              <a:xfrm>
                <a:off x="3757337" y="4199982"/>
                <a:ext cx="222140" cy="21910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5" name="Ink 94">
                <a:extLst>
                  <a:ext uri="{FF2B5EF4-FFF2-40B4-BE49-F238E27FC236}">
                    <a16:creationId xmlns:a16="http://schemas.microsoft.com/office/drawing/2014/main" id="{0A24BA5F-6C95-985D-5502-CF2D72EF3713}"/>
                  </a:ext>
                </a:extLst>
              </p14:cNvPr>
              <p14:cNvContentPartPr/>
              <p14:nvPr/>
            </p14:nvContentPartPr>
            <p14:xfrm>
              <a:off x="3966300" y="4148874"/>
              <a:ext cx="376110" cy="333018"/>
            </p14:xfrm>
          </p:contentPart>
        </mc:Choice>
        <mc:Fallback xmlns="">
          <p:pic>
            <p:nvPicPr>
              <p:cNvPr id="95" name="Ink 94">
                <a:extLst>
                  <a:ext uri="{FF2B5EF4-FFF2-40B4-BE49-F238E27FC236}">
                    <a16:creationId xmlns:a16="http://schemas.microsoft.com/office/drawing/2014/main" id="{0A24BA5F-6C95-985D-5502-CF2D72EF3713}"/>
                  </a:ext>
                </a:extLst>
              </p:cNvPr>
              <p:cNvPicPr/>
              <p:nvPr/>
            </p:nvPicPr>
            <p:blipFill>
              <a:blip r:embed="rId24"/>
              <a:stretch>
                <a:fillRect/>
              </a:stretch>
            </p:blipFill>
            <p:spPr>
              <a:xfrm>
                <a:off x="3930274" y="4076792"/>
                <a:ext cx="447801" cy="47682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6" name="Ink 95">
                <a:extLst>
                  <a:ext uri="{FF2B5EF4-FFF2-40B4-BE49-F238E27FC236}">
                    <a16:creationId xmlns:a16="http://schemas.microsoft.com/office/drawing/2014/main" id="{AD8E6052-CD71-130B-A2D3-95FB3FA0D14E}"/>
                  </a:ext>
                </a:extLst>
              </p14:cNvPr>
              <p14:cNvContentPartPr/>
              <p14:nvPr/>
            </p14:nvContentPartPr>
            <p14:xfrm>
              <a:off x="2323134" y="7402320"/>
              <a:ext cx="438480" cy="424872"/>
            </p14:xfrm>
          </p:contentPart>
        </mc:Choice>
        <mc:Fallback xmlns="">
          <p:pic>
            <p:nvPicPr>
              <p:cNvPr id="96" name="Ink 95">
                <a:extLst>
                  <a:ext uri="{FF2B5EF4-FFF2-40B4-BE49-F238E27FC236}">
                    <a16:creationId xmlns:a16="http://schemas.microsoft.com/office/drawing/2014/main" id="{AD8E6052-CD71-130B-A2D3-95FB3FA0D14E}"/>
                  </a:ext>
                </a:extLst>
              </p:cNvPr>
              <p:cNvPicPr/>
              <p:nvPr/>
            </p:nvPicPr>
            <p:blipFill>
              <a:blip r:embed="rId26"/>
              <a:stretch>
                <a:fillRect/>
              </a:stretch>
            </p:blipFill>
            <p:spPr>
              <a:xfrm>
                <a:off x="2287134" y="7330308"/>
                <a:ext cx="510120" cy="56853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7" name="Ink 96">
                <a:extLst>
                  <a:ext uri="{FF2B5EF4-FFF2-40B4-BE49-F238E27FC236}">
                    <a16:creationId xmlns:a16="http://schemas.microsoft.com/office/drawing/2014/main" id="{787690D6-3CE6-23A1-A73F-DC7A1427C8C8}"/>
                  </a:ext>
                </a:extLst>
              </p14:cNvPr>
              <p14:cNvContentPartPr/>
              <p14:nvPr/>
            </p14:nvContentPartPr>
            <p14:xfrm>
              <a:off x="9332010" y="7296102"/>
              <a:ext cx="445284" cy="479304"/>
            </p14:xfrm>
          </p:contentPart>
        </mc:Choice>
        <mc:Fallback xmlns="">
          <p:pic>
            <p:nvPicPr>
              <p:cNvPr id="97" name="Ink 96">
                <a:extLst>
                  <a:ext uri="{FF2B5EF4-FFF2-40B4-BE49-F238E27FC236}">
                    <a16:creationId xmlns:a16="http://schemas.microsoft.com/office/drawing/2014/main" id="{787690D6-3CE6-23A1-A73F-DC7A1427C8C8}"/>
                  </a:ext>
                </a:extLst>
              </p:cNvPr>
              <p:cNvPicPr/>
              <p:nvPr/>
            </p:nvPicPr>
            <p:blipFill>
              <a:blip r:embed="rId28"/>
              <a:stretch>
                <a:fillRect/>
              </a:stretch>
            </p:blipFill>
            <p:spPr>
              <a:xfrm>
                <a:off x="9296013" y="7224026"/>
                <a:ext cx="516918" cy="62309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8" name="Ink 97">
                <a:extLst>
                  <a:ext uri="{FF2B5EF4-FFF2-40B4-BE49-F238E27FC236}">
                    <a16:creationId xmlns:a16="http://schemas.microsoft.com/office/drawing/2014/main" id="{51010BC3-93C6-F85B-2D1F-FB8AF32C58A6}"/>
                  </a:ext>
                </a:extLst>
              </p14:cNvPr>
              <p14:cNvContentPartPr/>
              <p14:nvPr/>
            </p14:nvContentPartPr>
            <p14:xfrm>
              <a:off x="9376236" y="3955338"/>
              <a:ext cx="533358" cy="496314"/>
            </p14:xfrm>
          </p:contentPart>
        </mc:Choice>
        <mc:Fallback xmlns="">
          <p:pic>
            <p:nvPicPr>
              <p:cNvPr id="98" name="Ink 97">
                <a:extLst>
                  <a:ext uri="{FF2B5EF4-FFF2-40B4-BE49-F238E27FC236}">
                    <a16:creationId xmlns:a16="http://schemas.microsoft.com/office/drawing/2014/main" id="{51010BC3-93C6-F85B-2D1F-FB8AF32C58A6}"/>
                  </a:ext>
                </a:extLst>
              </p:cNvPr>
              <p:cNvPicPr/>
              <p:nvPr/>
            </p:nvPicPr>
            <p:blipFill>
              <a:blip r:embed="rId30"/>
              <a:stretch>
                <a:fillRect/>
              </a:stretch>
            </p:blipFill>
            <p:spPr>
              <a:xfrm>
                <a:off x="9340247" y="3883356"/>
                <a:ext cx="604976" cy="639918"/>
              </a:xfrm>
              <a:prstGeom prst="rect">
                <a:avLst/>
              </a:prstGeom>
            </p:spPr>
          </p:pic>
        </mc:Fallback>
      </mc:AlternateContent>
      <p:grpSp>
        <p:nvGrpSpPr>
          <p:cNvPr id="107" name="Group 106">
            <a:extLst>
              <a:ext uri="{FF2B5EF4-FFF2-40B4-BE49-F238E27FC236}">
                <a16:creationId xmlns:a16="http://schemas.microsoft.com/office/drawing/2014/main" id="{39AE602F-EC48-37E8-E90C-7827F9A8B482}"/>
              </a:ext>
            </a:extLst>
          </p:cNvPr>
          <p:cNvGrpSpPr/>
          <p:nvPr/>
        </p:nvGrpSpPr>
        <p:grpSpPr>
          <a:xfrm>
            <a:off x="9514962" y="3668058"/>
            <a:ext cx="546210" cy="459270"/>
            <a:chOff x="9061869" y="2350389"/>
            <a:chExt cx="520200" cy="437400"/>
          </a:xfrm>
        </p:grpSpPr>
        <mc:AlternateContent xmlns:mc="http://schemas.openxmlformats.org/markup-compatibility/2006" xmlns:p14="http://schemas.microsoft.com/office/powerpoint/2010/main">
          <mc:Choice Requires="p14">
            <p:contentPart p14:bwMode="auto" r:id="rId31">
              <p14:nvContentPartPr>
                <p14:cNvPr id="103" name="Ink 102">
                  <a:extLst>
                    <a:ext uri="{FF2B5EF4-FFF2-40B4-BE49-F238E27FC236}">
                      <a16:creationId xmlns:a16="http://schemas.microsoft.com/office/drawing/2014/main" id="{05138498-9803-A6D2-4F48-224F276197BD}"/>
                    </a:ext>
                  </a:extLst>
                </p14:cNvPr>
                <p14:cNvContentPartPr/>
                <p14:nvPr/>
              </p14:nvContentPartPr>
              <p14:xfrm>
                <a:off x="9143589" y="2350389"/>
                <a:ext cx="13320" cy="313560"/>
              </p14:xfrm>
            </p:contentPart>
          </mc:Choice>
          <mc:Fallback xmlns="">
            <p:pic>
              <p:nvPicPr>
                <p:cNvPr id="103" name="Ink 102">
                  <a:extLst>
                    <a:ext uri="{FF2B5EF4-FFF2-40B4-BE49-F238E27FC236}">
                      <a16:creationId xmlns:a16="http://schemas.microsoft.com/office/drawing/2014/main" id="{05138498-9803-A6D2-4F48-224F276197BD}"/>
                    </a:ext>
                  </a:extLst>
                </p:cNvPr>
                <p:cNvPicPr/>
                <p:nvPr/>
              </p:nvPicPr>
              <p:blipFill>
                <a:blip r:embed="rId32"/>
                <a:stretch>
                  <a:fillRect/>
                </a:stretch>
              </p:blipFill>
              <p:spPr>
                <a:xfrm>
                  <a:off x="9134949" y="2341749"/>
                  <a:ext cx="309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4" name="Ink 103">
                  <a:extLst>
                    <a:ext uri="{FF2B5EF4-FFF2-40B4-BE49-F238E27FC236}">
                      <a16:creationId xmlns:a16="http://schemas.microsoft.com/office/drawing/2014/main" id="{C49B4510-CA8D-EC2D-53D6-8F94F9B3433C}"/>
                    </a:ext>
                  </a:extLst>
                </p14:cNvPr>
                <p14:cNvContentPartPr/>
                <p14:nvPr/>
              </p14:nvContentPartPr>
              <p14:xfrm>
                <a:off x="9061869" y="2582949"/>
                <a:ext cx="232200" cy="116280"/>
              </p14:xfrm>
            </p:contentPart>
          </mc:Choice>
          <mc:Fallback xmlns="">
            <p:pic>
              <p:nvPicPr>
                <p:cNvPr id="104" name="Ink 103">
                  <a:extLst>
                    <a:ext uri="{FF2B5EF4-FFF2-40B4-BE49-F238E27FC236}">
                      <a16:creationId xmlns:a16="http://schemas.microsoft.com/office/drawing/2014/main" id="{C49B4510-CA8D-EC2D-53D6-8F94F9B3433C}"/>
                    </a:ext>
                  </a:extLst>
                </p:cNvPr>
                <p:cNvPicPr/>
                <p:nvPr/>
              </p:nvPicPr>
              <p:blipFill>
                <a:blip r:embed="rId34"/>
                <a:stretch>
                  <a:fillRect/>
                </a:stretch>
              </p:blipFill>
              <p:spPr>
                <a:xfrm>
                  <a:off x="9053229" y="2574309"/>
                  <a:ext cx="249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5" name="Ink 104">
                  <a:extLst>
                    <a:ext uri="{FF2B5EF4-FFF2-40B4-BE49-F238E27FC236}">
                      <a16:creationId xmlns:a16="http://schemas.microsoft.com/office/drawing/2014/main" id="{67B4EF17-E8BA-4FB2-FCC1-4A8A46DF7257}"/>
                    </a:ext>
                  </a:extLst>
                </p14:cNvPr>
                <p14:cNvContentPartPr/>
                <p14:nvPr/>
              </p14:nvContentPartPr>
              <p14:xfrm>
                <a:off x="9314229" y="2521749"/>
                <a:ext cx="195120" cy="266040"/>
              </p14:xfrm>
            </p:contentPart>
          </mc:Choice>
          <mc:Fallback xmlns="">
            <p:pic>
              <p:nvPicPr>
                <p:cNvPr id="105" name="Ink 104">
                  <a:extLst>
                    <a:ext uri="{FF2B5EF4-FFF2-40B4-BE49-F238E27FC236}">
                      <a16:creationId xmlns:a16="http://schemas.microsoft.com/office/drawing/2014/main" id="{67B4EF17-E8BA-4FB2-FCC1-4A8A46DF7257}"/>
                    </a:ext>
                  </a:extLst>
                </p:cNvPr>
                <p:cNvPicPr/>
                <p:nvPr/>
              </p:nvPicPr>
              <p:blipFill>
                <a:blip r:embed="rId36"/>
                <a:stretch>
                  <a:fillRect/>
                </a:stretch>
              </p:blipFill>
              <p:spPr>
                <a:xfrm>
                  <a:off x="9305589" y="2513109"/>
                  <a:ext cx="212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6" name="Ink 105">
                  <a:extLst>
                    <a:ext uri="{FF2B5EF4-FFF2-40B4-BE49-F238E27FC236}">
                      <a16:creationId xmlns:a16="http://schemas.microsoft.com/office/drawing/2014/main" id="{4A55E7D2-AEBB-2DB0-70AC-4B4DE775AC19}"/>
                    </a:ext>
                  </a:extLst>
                </p14:cNvPr>
                <p14:cNvContentPartPr/>
                <p14:nvPr/>
              </p14:nvContentPartPr>
              <p14:xfrm>
                <a:off x="9396309" y="2585829"/>
                <a:ext cx="185760" cy="129960"/>
              </p14:xfrm>
            </p:contentPart>
          </mc:Choice>
          <mc:Fallback xmlns="">
            <p:pic>
              <p:nvPicPr>
                <p:cNvPr id="106" name="Ink 105">
                  <a:extLst>
                    <a:ext uri="{FF2B5EF4-FFF2-40B4-BE49-F238E27FC236}">
                      <a16:creationId xmlns:a16="http://schemas.microsoft.com/office/drawing/2014/main" id="{4A55E7D2-AEBB-2DB0-70AC-4B4DE775AC19}"/>
                    </a:ext>
                  </a:extLst>
                </p:cNvPr>
                <p:cNvPicPr/>
                <p:nvPr/>
              </p:nvPicPr>
              <p:blipFill>
                <a:blip r:embed="rId38"/>
                <a:stretch>
                  <a:fillRect/>
                </a:stretch>
              </p:blipFill>
              <p:spPr>
                <a:xfrm>
                  <a:off x="9387309" y="2576829"/>
                  <a:ext cx="203400" cy="147600"/>
                </a:xfrm>
                <a:prstGeom prst="rect">
                  <a:avLst/>
                </a:prstGeom>
              </p:spPr>
            </p:pic>
          </mc:Fallback>
        </mc:AlternateContent>
      </p:grpSp>
      <p:grpSp>
        <p:nvGrpSpPr>
          <p:cNvPr id="110" name="Group 109">
            <a:extLst>
              <a:ext uri="{FF2B5EF4-FFF2-40B4-BE49-F238E27FC236}">
                <a16:creationId xmlns:a16="http://schemas.microsoft.com/office/drawing/2014/main" id="{19222666-E1F4-CA82-C206-01939E8F2877}"/>
              </a:ext>
            </a:extLst>
          </p:cNvPr>
          <p:cNvGrpSpPr/>
          <p:nvPr/>
        </p:nvGrpSpPr>
        <p:grpSpPr>
          <a:xfrm>
            <a:off x="3656340" y="1593216"/>
            <a:ext cx="841428" cy="2616516"/>
            <a:chOff x="3482229" y="374349"/>
            <a:chExt cx="801360" cy="2491920"/>
          </a:xfrm>
        </p:grpSpPr>
        <mc:AlternateContent xmlns:mc="http://schemas.openxmlformats.org/markup-compatibility/2006" xmlns:p14="http://schemas.microsoft.com/office/powerpoint/2010/main">
          <mc:Choice Requires="p14">
            <p:contentPart p14:bwMode="auto" r:id="rId39">
              <p14:nvContentPartPr>
                <p14:cNvPr id="99" name="Ink 98">
                  <a:extLst>
                    <a:ext uri="{FF2B5EF4-FFF2-40B4-BE49-F238E27FC236}">
                      <a16:creationId xmlns:a16="http://schemas.microsoft.com/office/drawing/2014/main" id="{3EA2ADA1-DE88-011E-BA5F-AA2C872A7BAD}"/>
                    </a:ext>
                  </a:extLst>
                </p14:cNvPr>
                <p14:cNvContentPartPr/>
                <p14:nvPr/>
              </p14:nvContentPartPr>
              <p14:xfrm>
                <a:off x="4085229" y="2564949"/>
                <a:ext cx="198360" cy="231480"/>
              </p14:xfrm>
            </p:contentPart>
          </mc:Choice>
          <mc:Fallback xmlns="">
            <p:pic>
              <p:nvPicPr>
                <p:cNvPr id="99" name="Ink 98">
                  <a:extLst>
                    <a:ext uri="{FF2B5EF4-FFF2-40B4-BE49-F238E27FC236}">
                      <a16:creationId xmlns:a16="http://schemas.microsoft.com/office/drawing/2014/main" id="{3EA2ADA1-DE88-011E-BA5F-AA2C872A7BAD}"/>
                    </a:ext>
                  </a:extLst>
                </p:cNvPr>
                <p:cNvPicPr/>
                <p:nvPr/>
              </p:nvPicPr>
              <p:blipFill>
                <a:blip r:embed="rId40"/>
                <a:stretch>
                  <a:fillRect/>
                </a:stretch>
              </p:blipFill>
              <p:spPr>
                <a:xfrm>
                  <a:off x="4076589" y="2555949"/>
                  <a:ext cx="216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0" name="Ink 99">
                  <a:extLst>
                    <a:ext uri="{FF2B5EF4-FFF2-40B4-BE49-F238E27FC236}">
                      <a16:creationId xmlns:a16="http://schemas.microsoft.com/office/drawing/2014/main" id="{75BAA388-57C2-12B7-0AC5-DC8A63FFEE46}"/>
                    </a:ext>
                  </a:extLst>
                </p14:cNvPr>
                <p14:cNvContentPartPr/>
                <p14:nvPr/>
              </p14:nvContentPartPr>
              <p14:xfrm>
                <a:off x="3668709" y="2559189"/>
                <a:ext cx="158760" cy="180720"/>
              </p14:xfrm>
            </p:contentPart>
          </mc:Choice>
          <mc:Fallback xmlns="">
            <p:pic>
              <p:nvPicPr>
                <p:cNvPr id="100" name="Ink 99">
                  <a:extLst>
                    <a:ext uri="{FF2B5EF4-FFF2-40B4-BE49-F238E27FC236}">
                      <a16:creationId xmlns:a16="http://schemas.microsoft.com/office/drawing/2014/main" id="{75BAA388-57C2-12B7-0AC5-DC8A63FFEE46}"/>
                    </a:ext>
                  </a:extLst>
                </p:cNvPr>
                <p:cNvPicPr/>
                <p:nvPr/>
              </p:nvPicPr>
              <p:blipFill>
                <a:blip r:embed="rId42"/>
                <a:stretch>
                  <a:fillRect/>
                </a:stretch>
              </p:blipFill>
              <p:spPr>
                <a:xfrm>
                  <a:off x="3659709" y="2550189"/>
                  <a:ext cx="1764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1" name="Ink 100">
                  <a:extLst>
                    <a:ext uri="{FF2B5EF4-FFF2-40B4-BE49-F238E27FC236}">
                      <a16:creationId xmlns:a16="http://schemas.microsoft.com/office/drawing/2014/main" id="{D13F4CCA-5078-B37C-7271-F84AF63A9F51}"/>
                    </a:ext>
                  </a:extLst>
                </p14:cNvPr>
                <p14:cNvContentPartPr/>
                <p14:nvPr/>
              </p14:nvContentPartPr>
              <p14:xfrm>
                <a:off x="3482229" y="2670789"/>
                <a:ext cx="218160" cy="195480"/>
              </p14:xfrm>
            </p:contentPart>
          </mc:Choice>
          <mc:Fallback xmlns="">
            <p:pic>
              <p:nvPicPr>
                <p:cNvPr id="101" name="Ink 100">
                  <a:extLst>
                    <a:ext uri="{FF2B5EF4-FFF2-40B4-BE49-F238E27FC236}">
                      <a16:creationId xmlns:a16="http://schemas.microsoft.com/office/drawing/2014/main" id="{D13F4CCA-5078-B37C-7271-F84AF63A9F51}"/>
                    </a:ext>
                  </a:extLst>
                </p:cNvPr>
                <p:cNvPicPr/>
                <p:nvPr/>
              </p:nvPicPr>
              <p:blipFill>
                <a:blip r:embed="rId44"/>
                <a:stretch>
                  <a:fillRect/>
                </a:stretch>
              </p:blipFill>
              <p:spPr>
                <a:xfrm>
                  <a:off x="3473229" y="2661789"/>
                  <a:ext cx="235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8" name="Ink 107">
                  <a:extLst>
                    <a:ext uri="{FF2B5EF4-FFF2-40B4-BE49-F238E27FC236}">
                      <a16:creationId xmlns:a16="http://schemas.microsoft.com/office/drawing/2014/main" id="{AF13596D-11F1-B7B0-0373-2ACBB166F7F5}"/>
                    </a:ext>
                  </a:extLst>
                </p14:cNvPr>
                <p14:cNvContentPartPr/>
                <p14:nvPr/>
              </p14:nvContentPartPr>
              <p14:xfrm>
                <a:off x="3543069" y="374349"/>
                <a:ext cx="555480" cy="629280"/>
              </p14:xfrm>
            </p:contentPart>
          </mc:Choice>
          <mc:Fallback xmlns="">
            <p:pic>
              <p:nvPicPr>
                <p:cNvPr id="108" name="Ink 107">
                  <a:extLst>
                    <a:ext uri="{FF2B5EF4-FFF2-40B4-BE49-F238E27FC236}">
                      <a16:creationId xmlns:a16="http://schemas.microsoft.com/office/drawing/2014/main" id="{AF13596D-11F1-B7B0-0373-2ACBB166F7F5}"/>
                    </a:ext>
                  </a:extLst>
                </p:cNvPr>
                <p:cNvPicPr/>
                <p:nvPr/>
              </p:nvPicPr>
              <p:blipFill>
                <a:blip r:embed="rId46"/>
                <a:stretch>
                  <a:fillRect/>
                </a:stretch>
              </p:blipFill>
              <p:spPr>
                <a:xfrm>
                  <a:off x="3534069" y="365349"/>
                  <a:ext cx="5731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9" name="Ink 108">
                  <a:extLst>
                    <a:ext uri="{FF2B5EF4-FFF2-40B4-BE49-F238E27FC236}">
                      <a16:creationId xmlns:a16="http://schemas.microsoft.com/office/drawing/2014/main" id="{30B26987-3D67-7C53-819D-E1509F7E1706}"/>
                    </a:ext>
                  </a:extLst>
                </p14:cNvPr>
                <p14:cNvContentPartPr/>
                <p14:nvPr/>
              </p14:nvContentPartPr>
              <p14:xfrm>
                <a:off x="3917109" y="1015869"/>
                <a:ext cx="293400" cy="1670760"/>
              </p14:xfrm>
            </p:contentPart>
          </mc:Choice>
          <mc:Fallback xmlns="">
            <p:pic>
              <p:nvPicPr>
                <p:cNvPr id="109" name="Ink 108">
                  <a:extLst>
                    <a:ext uri="{FF2B5EF4-FFF2-40B4-BE49-F238E27FC236}">
                      <a16:creationId xmlns:a16="http://schemas.microsoft.com/office/drawing/2014/main" id="{30B26987-3D67-7C53-819D-E1509F7E1706}"/>
                    </a:ext>
                  </a:extLst>
                </p:cNvPr>
                <p:cNvPicPr/>
                <p:nvPr/>
              </p:nvPicPr>
              <p:blipFill>
                <a:blip r:embed="rId48"/>
                <a:stretch>
                  <a:fillRect/>
                </a:stretch>
              </p:blipFill>
              <p:spPr>
                <a:xfrm>
                  <a:off x="3908109" y="1007229"/>
                  <a:ext cx="311040" cy="168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111" name="Ink 110">
                <a:extLst>
                  <a:ext uri="{FF2B5EF4-FFF2-40B4-BE49-F238E27FC236}">
                    <a16:creationId xmlns:a16="http://schemas.microsoft.com/office/drawing/2014/main" id="{F5C3A666-6C9C-DAD4-9329-E3B4BA5E9403}"/>
                  </a:ext>
                </a:extLst>
              </p14:cNvPr>
              <p14:cNvContentPartPr/>
              <p14:nvPr/>
            </p14:nvContentPartPr>
            <p14:xfrm>
              <a:off x="2415744" y="3877848"/>
              <a:ext cx="317142" cy="230202"/>
            </p14:xfrm>
          </p:contentPart>
        </mc:Choice>
        <mc:Fallback xmlns="">
          <p:pic>
            <p:nvPicPr>
              <p:cNvPr id="111" name="Ink 110">
                <a:extLst>
                  <a:ext uri="{FF2B5EF4-FFF2-40B4-BE49-F238E27FC236}">
                    <a16:creationId xmlns:a16="http://schemas.microsoft.com/office/drawing/2014/main" id="{F5C3A666-6C9C-DAD4-9329-E3B4BA5E9403}"/>
                  </a:ext>
                </a:extLst>
              </p:cNvPr>
              <p:cNvPicPr/>
              <p:nvPr/>
            </p:nvPicPr>
            <p:blipFill>
              <a:blip r:embed="rId50"/>
              <a:stretch>
                <a:fillRect/>
              </a:stretch>
            </p:blipFill>
            <p:spPr>
              <a:xfrm>
                <a:off x="2406745" y="3868842"/>
                <a:ext cx="334781" cy="24785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2" name="Ink 111">
                <a:extLst>
                  <a:ext uri="{FF2B5EF4-FFF2-40B4-BE49-F238E27FC236}">
                    <a16:creationId xmlns:a16="http://schemas.microsoft.com/office/drawing/2014/main" id="{0723AA44-5360-EB23-5FE8-0BA1E11C69F5}"/>
                  </a:ext>
                </a:extLst>
              </p14:cNvPr>
              <p14:cNvContentPartPr/>
              <p14:nvPr/>
            </p14:nvContentPartPr>
            <p14:xfrm>
              <a:off x="2183274" y="3930390"/>
              <a:ext cx="698166" cy="567000"/>
            </p14:xfrm>
          </p:contentPart>
        </mc:Choice>
        <mc:Fallback xmlns="">
          <p:pic>
            <p:nvPicPr>
              <p:cNvPr id="112" name="Ink 111">
                <a:extLst>
                  <a:ext uri="{FF2B5EF4-FFF2-40B4-BE49-F238E27FC236}">
                    <a16:creationId xmlns:a16="http://schemas.microsoft.com/office/drawing/2014/main" id="{0723AA44-5360-EB23-5FE8-0BA1E11C69F5}"/>
                  </a:ext>
                </a:extLst>
              </p:cNvPr>
              <p:cNvPicPr/>
              <p:nvPr/>
            </p:nvPicPr>
            <p:blipFill>
              <a:blip r:embed="rId52"/>
              <a:stretch>
                <a:fillRect/>
              </a:stretch>
            </p:blipFill>
            <p:spPr>
              <a:xfrm>
                <a:off x="2174272" y="3921390"/>
                <a:ext cx="715809" cy="584640"/>
              </a:xfrm>
              <a:prstGeom prst="rect">
                <a:avLst/>
              </a:prstGeom>
            </p:spPr>
          </p:pic>
        </mc:Fallback>
      </mc:AlternateContent>
    </p:spTree>
    <p:extLst>
      <p:ext uri="{BB962C8B-B14F-4D97-AF65-F5344CB8AC3E}">
        <p14:creationId xmlns:p14="http://schemas.microsoft.com/office/powerpoint/2010/main" val="362935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F17B514-26B3-3849-788C-572FBE6A1BA3}"/>
              </a:ext>
            </a:extLst>
          </p:cNvPr>
          <p:cNvGraphicFramePr>
            <a:graphicFrameLocks noGrp="1"/>
          </p:cNvGraphicFramePr>
          <p:nvPr>
            <p:ph idx="1"/>
            <p:extLst>
              <p:ext uri="{D42A27DB-BD31-4B8C-83A1-F6EECF244321}">
                <p14:modId xmlns:p14="http://schemas.microsoft.com/office/powerpoint/2010/main" val="336658801"/>
              </p:ext>
            </p:extLst>
          </p:nvPr>
        </p:nvGraphicFramePr>
        <p:xfrm>
          <a:off x="0" y="925660"/>
          <a:ext cx="13095407" cy="8456591"/>
        </p:xfrm>
        <a:graphic>
          <a:graphicData uri="http://schemas.openxmlformats.org/drawingml/2006/table">
            <a:tbl>
              <a:tblPr firstRow="1" bandRow="1">
                <a:tableStyleId>{5C22544A-7EE6-4342-B048-85BDC9FD1C3A}</a:tableStyleId>
              </a:tblPr>
              <a:tblGrid>
                <a:gridCol w="2195220">
                  <a:extLst>
                    <a:ext uri="{9D8B030D-6E8A-4147-A177-3AD203B41FA5}">
                      <a16:colId xmlns:a16="http://schemas.microsoft.com/office/drawing/2014/main" val="1462957170"/>
                    </a:ext>
                  </a:extLst>
                </a:gridCol>
                <a:gridCol w="1692478">
                  <a:extLst>
                    <a:ext uri="{9D8B030D-6E8A-4147-A177-3AD203B41FA5}">
                      <a16:colId xmlns:a16="http://schemas.microsoft.com/office/drawing/2014/main" val="1851709246"/>
                    </a:ext>
                  </a:extLst>
                </a:gridCol>
                <a:gridCol w="2180139">
                  <a:extLst>
                    <a:ext uri="{9D8B030D-6E8A-4147-A177-3AD203B41FA5}">
                      <a16:colId xmlns:a16="http://schemas.microsoft.com/office/drawing/2014/main" val="3282795523"/>
                    </a:ext>
                  </a:extLst>
                </a:gridCol>
                <a:gridCol w="1613122">
                  <a:extLst>
                    <a:ext uri="{9D8B030D-6E8A-4147-A177-3AD203B41FA5}">
                      <a16:colId xmlns:a16="http://schemas.microsoft.com/office/drawing/2014/main" val="194108248"/>
                    </a:ext>
                  </a:extLst>
                </a:gridCol>
                <a:gridCol w="1857281">
                  <a:extLst>
                    <a:ext uri="{9D8B030D-6E8A-4147-A177-3AD203B41FA5}">
                      <a16:colId xmlns:a16="http://schemas.microsoft.com/office/drawing/2014/main" val="2371084433"/>
                    </a:ext>
                  </a:extLst>
                </a:gridCol>
                <a:gridCol w="3557166">
                  <a:extLst>
                    <a:ext uri="{9D8B030D-6E8A-4147-A177-3AD203B41FA5}">
                      <a16:colId xmlns:a16="http://schemas.microsoft.com/office/drawing/2014/main" val="2825759776"/>
                    </a:ext>
                  </a:extLst>
                </a:gridCol>
              </a:tblGrid>
              <a:tr h="1340051">
                <a:tc>
                  <a:txBody>
                    <a:bodyPr/>
                    <a:lstStyle/>
                    <a:p>
                      <a:pPr algn="ctr"/>
                      <a:r>
                        <a:rPr lang="en-US" sz="2000" b="1" dirty="0" err="1">
                          <a:solidFill>
                            <a:schemeClr val="bg2"/>
                          </a:solidFill>
                        </a:rPr>
                        <a:t>statsmodels</a:t>
                      </a:r>
                      <a:r>
                        <a:rPr lang="en-US" sz="2000" b="1" dirty="0">
                          <a:solidFill>
                            <a:schemeClr val="bg2"/>
                          </a:solidFill>
                        </a:rPr>
                        <a:t> (OLS)</a:t>
                      </a:r>
                    </a:p>
                  </a:txBody>
                  <a:tcPr marL="96012" marR="96012" marT="48006" marB="48006" anchor="ctr">
                    <a:solidFill>
                      <a:schemeClr val="accent1">
                        <a:lumMod val="75000"/>
                      </a:schemeClr>
                    </a:solidFill>
                  </a:tcPr>
                </a:tc>
                <a:tc>
                  <a:txBody>
                    <a:bodyPr/>
                    <a:lstStyle/>
                    <a:p>
                      <a:pPr algn="ctr"/>
                      <a:r>
                        <a:rPr lang="en-US" sz="2000" b="1" dirty="0" err="1">
                          <a:solidFill>
                            <a:schemeClr val="bg2"/>
                          </a:solidFill>
                        </a:rPr>
                        <a:t>DoWhy</a:t>
                      </a:r>
                      <a:r>
                        <a:rPr lang="en-US" sz="2000" b="1" dirty="0">
                          <a:solidFill>
                            <a:schemeClr val="bg2"/>
                          </a:solidFill>
                        </a:rPr>
                        <a:t> </a:t>
                      </a:r>
                    </a:p>
                    <a:p>
                      <a:pPr algn="ctr"/>
                      <a:r>
                        <a:rPr lang="en-US" sz="2000" b="1" dirty="0">
                          <a:solidFill>
                            <a:schemeClr val="bg2"/>
                          </a:solidFill>
                        </a:rPr>
                        <a:t>with Graphs </a:t>
                      </a:r>
                      <a:r>
                        <a:rPr lang="en-US" sz="1700" b="1" dirty="0">
                          <a:solidFill>
                            <a:schemeClr val="bg2"/>
                          </a:solidFill>
                        </a:rPr>
                        <a:t>(No predefined)</a:t>
                      </a:r>
                      <a:endParaRPr lang="en-US" sz="2000" b="1" dirty="0">
                        <a:solidFill>
                          <a:schemeClr val="bg2"/>
                        </a:solidFill>
                      </a:endParaRPr>
                    </a:p>
                  </a:txBody>
                  <a:tcPr marL="96012" marR="96012" marT="48006" marB="48006"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chemeClr val="bg2"/>
                          </a:solidFill>
                        </a:rPr>
                        <a:t>Dowhy</a:t>
                      </a:r>
                      <a:r>
                        <a:rPr lang="en-US" sz="2000" b="1" dirty="0">
                          <a:solidFill>
                            <a:schemeClr val="bg2"/>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2"/>
                          </a:solidFill>
                        </a:rPr>
                        <a:t>w/o Graphs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solidFill>
                            <a:schemeClr val="bg2"/>
                          </a:solidFill>
                        </a:rPr>
                        <a:t>(No predefined)</a:t>
                      </a:r>
                      <a:endParaRPr lang="en-US" sz="2000" b="1" dirty="0">
                        <a:solidFill>
                          <a:schemeClr val="bg2"/>
                        </a:solidFill>
                      </a:endParaRPr>
                    </a:p>
                  </a:txBody>
                  <a:tcPr marL="96012" marR="96012" marT="48006" marB="48006"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chemeClr val="bg2"/>
                          </a:solidFill>
                        </a:rPr>
                        <a:t>DoWhy</a:t>
                      </a:r>
                      <a:r>
                        <a:rPr lang="en-US" sz="2000" b="1" dirty="0">
                          <a:solidFill>
                            <a:schemeClr val="bg2"/>
                          </a:solidFill>
                        </a:rPr>
                        <a:t> with Noise Graphs</a:t>
                      </a:r>
                    </a:p>
                  </a:txBody>
                  <a:tcPr marL="96012" marR="96012" marT="48006" marB="48006" anchor="ctr">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solidFill>
                            <a:schemeClr val="bg2"/>
                          </a:solidFill>
                        </a:rPr>
                        <a:t>DoWhy</a:t>
                      </a:r>
                      <a:r>
                        <a:rPr lang="en-US" sz="2000" b="1" dirty="0">
                          <a:solidFill>
                            <a:schemeClr val="bg2"/>
                          </a:solidFill>
                        </a:rPr>
                        <a:t> with Graphical Assumption (Cofounding)</a:t>
                      </a:r>
                    </a:p>
                  </a:txBody>
                  <a:tcPr marL="96012" marR="96012" marT="48006" marB="48006" anchor="ctr">
                    <a:solidFill>
                      <a:schemeClr val="accent1">
                        <a:lumMod val="75000"/>
                      </a:schemeClr>
                    </a:solidFill>
                  </a:tcPr>
                </a:tc>
                <a:tc>
                  <a:txBody>
                    <a:bodyPr/>
                    <a:lstStyle/>
                    <a:p>
                      <a:pPr algn="ctr"/>
                      <a:r>
                        <a:rPr lang="en-US" sz="2000" b="1" dirty="0">
                          <a:solidFill>
                            <a:schemeClr val="bg2"/>
                          </a:solidFill>
                        </a:rPr>
                        <a:t>NN -CFNN</a:t>
                      </a:r>
                    </a:p>
                  </a:txBody>
                  <a:tcPr marL="96012" marR="96012" marT="48006" marB="48006" anchor="ctr">
                    <a:solidFill>
                      <a:schemeClr val="accent1">
                        <a:lumMod val="75000"/>
                      </a:schemeClr>
                    </a:solidFill>
                  </a:tcPr>
                </a:tc>
                <a:extLst>
                  <a:ext uri="{0D108BD9-81ED-4DB2-BD59-A6C34878D82A}">
                    <a16:rowId xmlns:a16="http://schemas.microsoft.com/office/drawing/2014/main" val="1890153760"/>
                  </a:ext>
                </a:extLst>
              </a:tr>
              <a:tr h="2400301">
                <a:tc>
                  <a:txBody>
                    <a:bodyPr/>
                    <a:lstStyle/>
                    <a:p>
                      <a:pPr marL="0" indent="0" algn="l">
                        <a:buFontTx/>
                        <a:buNone/>
                      </a:pPr>
                      <a:r>
                        <a:rPr lang="en-US" sz="2000" b="1" dirty="0">
                          <a:solidFill>
                            <a:schemeClr val="tx1"/>
                          </a:solidFill>
                        </a:rPr>
                        <a:t>Direct Effect</a:t>
                      </a:r>
                    </a:p>
                  </a:txBody>
                  <a:tcPr marL="96012" marR="96012" marT="48006" marB="48006" anchor="ctr">
                    <a:solidFill>
                      <a:schemeClr val="accent1">
                        <a:lumMod val="20000"/>
                        <a:lumOff val="80000"/>
                      </a:schemeClr>
                    </a:solidFill>
                  </a:tcPr>
                </a:tc>
                <a:tc gridSpan="3">
                  <a:txBody>
                    <a:bodyPr/>
                    <a:lstStyle/>
                    <a:p>
                      <a:pPr marL="0" indent="0" algn="ctr">
                        <a:buFont typeface="Arial" panose="020B0604020202020204" pitchFamily="34" charset="0"/>
                        <a:buNone/>
                      </a:pPr>
                      <a:r>
                        <a:rPr lang="en-US" sz="2000" b="1" dirty="0">
                          <a:solidFill>
                            <a:schemeClr val="tx1"/>
                          </a:solidFill>
                        </a:rPr>
                        <a:t>Total Effect</a:t>
                      </a:r>
                    </a:p>
                  </a:txBody>
                  <a:tcPr marL="96012" marR="96012" marT="48006" marB="48006" anchor="ctr">
                    <a:solidFill>
                      <a:schemeClr val="accent1">
                        <a:lumMod val="20000"/>
                        <a:lumOff val="80000"/>
                      </a:schemeClr>
                    </a:solidFill>
                  </a:tcPr>
                </a:tc>
                <a:tc hMerge="1">
                  <a:txBody>
                    <a:bodyPr/>
                    <a:lstStyle/>
                    <a:p>
                      <a:pPr marL="285750" indent="-285750" algn="l">
                        <a:buFont typeface="Arial" panose="020B0604020202020204" pitchFamily="34" charset="0"/>
                        <a:buChar char="•"/>
                      </a:pPr>
                      <a:r>
                        <a:rPr lang="en-US" b="0" dirty="0">
                          <a:solidFill>
                            <a:schemeClr val="tx1"/>
                          </a:solidFill>
                        </a:rPr>
                        <a:t>Direct Graph</a:t>
                      </a:r>
                    </a:p>
                  </a:txBody>
                  <a:tcPr>
                    <a:solidFill>
                      <a:schemeClr val="accent5">
                        <a:lumMod val="60000"/>
                        <a:lumOff val="4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solidFill>
                          <a:schemeClr val="tx1"/>
                        </a:solidFill>
                      </a:endParaRP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tx1"/>
                          </a:solidFill>
                        </a:rPr>
                        <a:t>Direct Effect: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rgbClr val="244DF4"/>
                          </a:solidFill>
                        </a:rPr>
                        <a:t>All </a:t>
                      </a:r>
                      <a:r>
                        <a:rPr lang="en-US" sz="2000" b="0" dirty="0">
                          <a:solidFill>
                            <a:schemeClr val="tx1"/>
                          </a:solidFill>
                        </a:rPr>
                        <a:t>remaining variables are controlled – backsteps are manually blocked</a:t>
                      </a:r>
                    </a:p>
                  </a:txBody>
                  <a:tcPr marL="96012" marR="96012" marT="48006" marB="48006" anchor="ctr">
                    <a:solidFill>
                      <a:schemeClr val="accent1">
                        <a:lumMod val="20000"/>
                        <a:lumOff val="80000"/>
                      </a:schemeClr>
                    </a:solidFill>
                  </a:tcPr>
                </a:tc>
                <a:tc rowSpan="2">
                  <a:txBody>
                    <a:bodyPr/>
                    <a:lstStyle/>
                    <a:p>
                      <a:pPr marL="342900" indent="-342900" algn="l">
                        <a:buFont typeface="Arial" panose="020B0604020202020204" pitchFamily="34" charset="0"/>
                        <a:buChar char="•"/>
                      </a:pPr>
                      <a:r>
                        <a:rPr lang="en-US" sz="1900" b="0" dirty="0"/>
                        <a:t>Predict Counterfactual outcome</a:t>
                      </a:r>
                    </a:p>
                    <a:p>
                      <a:pPr marL="342900" indent="-342900" algn="l">
                        <a:buFont typeface="Arial" panose="020B0604020202020204" pitchFamily="34" charset="0"/>
                        <a:buChar char="•"/>
                      </a:pPr>
                      <a:r>
                        <a:rPr lang="en-US" sz="1900" b="0" dirty="0"/>
                        <a:t>dropout +batch normalization</a:t>
                      </a:r>
                    </a:p>
                    <a:p>
                      <a:pPr marL="342900" indent="-342900" algn="l">
                        <a:buFont typeface="Arial" panose="020B0604020202020204" pitchFamily="34" charset="0"/>
                        <a:buChar char="•"/>
                      </a:pPr>
                      <a:r>
                        <a:rPr lang="en-US" sz="1900" b="0" dirty="0"/>
                        <a:t>Early stopping ,Adam+ learning rate 0 .001</a:t>
                      </a:r>
                    </a:p>
                  </a:txBody>
                  <a:tcPr marL="96012" marR="96012" marT="48006" marB="48006" anchor="ctr">
                    <a:solidFill>
                      <a:schemeClr val="accent1">
                        <a:lumMod val="20000"/>
                        <a:lumOff val="80000"/>
                      </a:schemeClr>
                    </a:solidFill>
                  </a:tcPr>
                </a:tc>
                <a:extLst>
                  <a:ext uri="{0D108BD9-81ED-4DB2-BD59-A6C34878D82A}">
                    <a16:rowId xmlns:a16="http://schemas.microsoft.com/office/drawing/2014/main" val="3496629842"/>
                  </a:ext>
                </a:extLst>
              </a:tr>
              <a:tr h="1003325">
                <a:tc>
                  <a:txBody>
                    <a:bodyPr/>
                    <a:lstStyle/>
                    <a:p>
                      <a:pPr marL="285750" indent="-285750" algn="l">
                        <a:buFont typeface="Arial" panose="020B0604020202020204" pitchFamily="34" charset="0"/>
                        <a:buChar char="•"/>
                      </a:pPr>
                      <a:r>
                        <a:rPr lang="en-US" sz="2000" b="0" dirty="0">
                          <a:solidFill>
                            <a:schemeClr val="tx1"/>
                          </a:solidFill>
                        </a:rPr>
                        <a:t>Train data: </a:t>
                      </a:r>
                      <a:r>
                        <a:rPr lang="en-US" sz="2000" b="0" dirty="0" err="1">
                          <a:solidFill>
                            <a:schemeClr val="tx1"/>
                          </a:solidFill>
                        </a:rPr>
                        <a:t>ols</a:t>
                      </a:r>
                      <a:endParaRPr lang="en-US" sz="2000" b="0" dirty="0">
                        <a:solidFill>
                          <a:schemeClr val="tx1"/>
                        </a:solidFill>
                      </a:endParaRPr>
                    </a:p>
                    <a:p>
                      <a:pPr marL="285750" indent="-285750" algn="l">
                        <a:buFont typeface="Arial" panose="020B0604020202020204" pitchFamily="34" charset="0"/>
                        <a:buChar char="•"/>
                      </a:pPr>
                      <a:r>
                        <a:rPr lang="en-US" sz="2000" b="0" dirty="0">
                          <a:solidFill>
                            <a:schemeClr val="tx1"/>
                          </a:solidFill>
                        </a:rPr>
                        <a:t>Test data: </a:t>
                      </a:r>
                      <a:r>
                        <a:rPr lang="en-US" sz="2000" b="0" dirty="0" err="1">
                          <a:solidFill>
                            <a:schemeClr val="tx1"/>
                          </a:solidFill>
                        </a:rPr>
                        <a:t>ols</a:t>
                      </a:r>
                      <a:r>
                        <a:rPr lang="en-US" sz="2000" b="0" dirty="0">
                          <a:solidFill>
                            <a:schemeClr val="tx1"/>
                          </a:solidFill>
                        </a:rPr>
                        <a:t> </a:t>
                      </a:r>
                    </a:p>
                    <a:p>
                      <a:endParaRPr lang="en-US" sz="2000" dirty="0"/>
                    </a:p>
                  </a:txBody>
                  <a:tcPr marL="96012" marR="96012" marT="48006" marB="48006">
                    <a:solidFill>
                      <a:schemeClr val="accent1">
                        <a:lumMod val="20000"/>
                        <a:lumOff val="80000"/>
                      </a:schemeClr>
                    </a:solidFill>
                  </a:tcPr>
                </a:tc>
                <a:tc gridSpan="4">
                  <a:txBody>
                    <a:bodyPr/>
                    <a:lstStyle/>
                    <a:p>
                      <a:pPr marL="285750" indent="-285750" algn="l">
                        <a:buFont typeface="Arial" panose="020B0604020202020204" pitchFamily="34" charset="0"/>
                        <a:buChar char="•"/>
                      </a:pPr>
                      <a:r>
                        <a:rPr lang="en-US" sz="2000" b="0" dirty="0">
                          <a:solidFill>
                            <a:schemeClr val="tx1"/>
                          </a:solidFill>
                        </a:rPr>
                        <a:t>Train data: coefficients, intercepts estimate</a:t>
                      </a:r>
                    </a:p>
                    <a:p>
                      <a:pPr marL="285750" indent="-285750" algn="l">
                        <a:buFont typeface="Arial" panose="020B0604020202020204" pitchFamily="34" charset="0"/>
                        <a:buChar char="•"/>
                      </a:pPr>
                      <a:r>
                        <a:rPr lang="en-US" sz="2000" b="0" dirty="0">
                          <a:solidFill>
                            <a:schemeClr val="tx1"/>
                          </a:solidFill>
                        </a:rPr>
                        <a:t>Test data: Calculate MAPE with estimated coefficients and intercepts</a:t>
                      </a:r>
                    </a:p>
                  </a:txBody>
                  <a:tcPr marL="96012" marR="96012" marT="48006" marB="48006">
                    <a:solidFill>
                      <a:schemeClr val="accent1">
                        <a:lumMod val="20000"/>
                        <a:lumOff val="80000"/>
                      </a:schemeClr>
                    </a:solidFill>
                  </a:tcPr>
                </a:tc>
                <a:tc hMerge="1">
                  <a:txBody>
                    <a:bodyPr/>
                    <a:lstStyle/>
                    <a:p>
                      <a:endParaRPr lang="en-US"/>
                    </a:p>
                  </a:txBody>
                  <a:tcPr/>
                </a:tc>
                <a:tc hMerge="1">
                  <a:txBody>
                    <a:bodyPr/>
                    <a:lstStyle/>
                    <a:p>
                      <a:pPr marL="285750" indent="-285750" algn="l">
                        <a:buFont typeface="Arial" panose="020B0604020202020204" pitchFamily="34" charset="0"/>
                        <a:buChar char="•"/>
                      </a:pPr>
                      <a:endParaRPr lang="en-US" b="0" dirty="0">
                        <a:solidFill>
                          <a:schemeClr val="tx1"/>
                        </a:solidFill>
                      </a:endParaRPr>
                    </a:p>
                  </a:txBody>
                  <a:tcPr>
                    <a:solidFill>
                      <a:schemeClr val="accent5">
                        <a:lumMod val="60000"/>
                        <a:lumOff val="40000"/>
                      </a:schemeClr>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926265340"/>
                  </a:ext>
                </a:extLst>
              </a:tr>
              <a:tr h="1314364">
                <a:tc gridSpan="5">
                  <a:txBody>
                    <a:bodyPr/>
                    <a:lstStyle/>
                    <a:p>
                      <a:pPr marL="285750" indent="-285750" algn="l">
                        <a:buFont typeface="Arial" panose="020B0604020202020204" pitchFamily="34" charset="0"/>
                        <a:buChar char="•"/>
                      </a:pPr>
                      <a:r>
                        <a:rPr lang="en-US" sz="2000" b="0" dirty="0">
                          <a:solidFill>
                            <a:schemeClr val="tx1"/>
                          </a:solidFill>
                        </a:rPr>
                        <a:t>4 data types </a:t>
                      </a:r>
                    </a:p>
                    <a:p>
                      <a:pPr marL="285750" indent="-285750" algn="l">
                        <a:buFont typeface="Arial" panose="020B0604020202020204" pitchFamily="34" charset="0"/>
                        <a:buChar char="•"/>
                      </a:pPr>
                      <a:r>
                        <a:rPr lang="en-US" sz="2000" b="0" dirty="0">
                          <a:solidFill>
                            <a:schemeClr val="tx1"/>
                          </a:solidFill>
                        </a:rPr>
                        <a:t>3 sample size (50, 100, 1000) for training </a:t>
                      </a:r>
                    </a:p>
                    <a:p>
                      <a:pPr marL="285750" indent="-285750" algn="l">
                        <a:buFont typeface="Arial" panose="020B0604020202020204" pitchFamily="34" charset="0"/>
                        <a:buChar char="•"/>
                      </a:pPr>
                      <a:r>
                        <a:rPr lang="en-US" sz="2000" b="0" dirty="0">
                          <a:solidFill>
                            <a:schemeClr val="tx1"/>
                          </a:solidFill>
                        </a:rPr>
                        <a:t>1 sample size (1000) for test</a:t>
                      </a:r>
                    </a:p>
                    <a:p>
                      <a:pPr marL="285750" indent="-285750" algn="l">
                        <a:buFont typeface="Arial" panose="020B0604020202020204" pitchFamily="34" charset="0"/>
                        <a:buChar char="•"/>
                      </a:pPr>
                      <a:r>
                        <a:rPr lang="en-US" sz="2000" b="0" dirty="0">
                          <a:solidFill>
                            <a:schemeClr val="tx1"/>
                          </a:solidFill>
                        </a:rPr>
                        <a:t>iteration : 100</a:t>
                      </a:r>
                    </a:p>
                  </a:txBody>
                  <a:tcPr marL="96012" marR="96012" marT="48006" marB="48006" anchor="ctr">
                    <a:solidFill>
                      <a:schemeClr val="accent1">
                        <a:lumMod val="20000"/>
                        <a:lumOff val="80000"/>
                      </a:schemeClr>
                    </a:solidFill>
                  </a:tcPr>
                </a:tc>
                <a:tc hMerge="1">
                  <a:txBody>
                    <a:bodyPr/>
                    <a:lstStyle/>
                    <a:p>
                      <a:pPr marL="285750" indent="-285750" algn="l">
                        <a:buFont typeface="Arial" panose="020B0604020202020204" pitchFamily="34" charset="0"/>
                        <a:buChar char="•"/>
                      </a:pPr>
                      <a:endParaRPr lang="en-US" b="0" dirty="0">
                        <a:solidFill>
                          <a:schemeClr val="tx1"/>
                        </a:solidFill>
                      </a:endParaRPr>
                    </a:p>
                  </a:txBody>
                  <a:tcPr>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342900" indent="-342900" algn="l">
                        <a:buFont typeface="Arial" panose="020B0604020202020204" pitchFamily="34" charset="0"/>
                        <a:buChar char="•"/>
                      </a:pPr>
                      <a:r>
                        <a:rPr lang="en-US" sz="1900" b="0" dirty="0"/>
                        <a:t>X: Common Causes</a:t>
                      </a:r>
                    </a:p>
                    <a:p>
                      <a:pPr marL="342900" indent="-342900" algn="l">
                        <a:buFont typeface="Arial" panose="020B0604020202020204" pitchFamily="34" charset="0"/>
                        <a:buChar char="•"/>
                      </a:pPr>
                      <a:r>
                        <a:rPr lang="en-US" sz="1900" b="0" dirty="0"/>
                        <a:t>T: Intervention</a:t>
                      </a:r>
                    </a:p>
                    <a:p>
                      <a:pPr marL="342900" indent="-342900" algn="l">
                        <a:buFont typeface="Arial" panose="020B0604020202020204" pitchFamily="34" charset="0"/>
                        <a:buChar char="•"/>
                      </a:pPr>
                      <a:r>
                        <a:rPr lang="en-US" sz="1900" b="0" dirty="0"/>
                        <a:t>Y: Outcome</a:t>
                      </a:r>
                    </a:p>
                    <a:p>
                      <a:pPr marL="342900" indent="-342900" algn="l">
                        <a:buFont typeface="Arial" panose="020B0604020202020204" pitchFamily="34" charset="0"/>
                        <a:buChar char="•"/>
                      </a:pPr>
                      <a:r>
                        <a:rPr lang="en-US" sz="1900" b="0" dirty="0"/>
                        <a:t>M: Mediator </a:t>
                      </a:r>
                    </a:p>
                  </a:txBody>
                  <a:tcPr marL="96012" marR="96012" marT="48006" marB="48006" anchor="ctr">
                    <a:solidFill>
                      <a:schemeClr val="accent1">
                        <a:lumMod val="20000"/>
                        <a:lumOff val="80000"/>
                      </a:schemeClr>
                    </a:solidFill>
                  </a:tcPr>
                </a:tc>
                <a:extLst>
                  <a:ext uri="{0D108BD9-81ED-4DB2-BD59-A6C34878D82A}">
                    <a16:rowId xmlns:a16="http://schemas.microsoft.com/office/drawing/2014/main" val="875252562"/>
                  </a:ext>
                </a:extLst>
              </a:tr>
              <a:tr h="2400300">
                <a:tc gridSpan="5">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chemeClr val="tx1"/>
                          </a:solidFill>
                        </a:rPr>
                        <a:t>OLS</a:t>
                      </a:r>
                      <a:r>
                        <a:rPr lang="en-US" sz="2000" b="0" dirty="0">
                          <a:solidFill>
                            <a:schemeClr val="tx1"/>
                          </a:solidFill>
                        </a:rPr>
                        <a:t>: </a:t>
                      </a:r>
                      <a:r>
                        <a:rPr lang="en-US" sz="2000" b="0" dirty="0" err="1">
                          <a:solidFill>
                            <a:schemeClr val="tx1"/>
                          </a:solidFill>
                        </a:rPr>
                        <a:t>Predicted_Y</a:t>
                      </a:r>
                      <a:r>
                        <a:rPr lang="en-US" sz="2000" b="0" dirty="0">
                          <a:solidFill>
                            <a:schemeClr val="tx1"/>
                          </a:solidFill>
                        </a:rPr>
                        <a:t> = </a:t>
                      </a:r>
                      <a:r>
                        <a:rPr lang="en-US" sz="2000" b="0" dirty="0" err="1">
                          <a:solidFill>
                            <a:schemeClr val="tx1"/>
                          </a:solidFill>
                        </a:rPr>
                        <a:t>ols.fit</a:t>
                      </a:r>
                      <a:r>
                        <a:rPr lang="en-US" sz="2000" b="0" dirty="0">
                          <a:solidFill>
                            <a:schemeClr val="tx1"/>
                          </a:solidFill>
                        </a:rPr>
                        <a:t> -&gt;</a:t>
                      </a:r>
                      <a:r>
                        <a:rPr lang="en-US" sz="2000" b="0" dirty="0" err="1">
                          <a:solidFill>
                            <a:schemeClr val="tx1"/>
                          </a:solidFill>
                        </a:rPr>
                        <a:t>predict_Y</a:t>
                      </a:r>
                      <a:endParaRPr lang="en-US" sz="2000" b="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err="1">
                          <a:solidFill>
                            <a:schemeClr val="tx1"/>
                          </a:solidFill>
                        </a:rPr>
                        <a:t>Dowhy</a:t>
                      </a:r>
                      <a:endParaRPr lang="en-US" sz="2000" b="1" dirty="0">
                        <a:solidFill>
                          <a:schemeClr val="tx1"/>
                        </a:solidFill>
                      </a:endParaRPr>
                    </a:p>
                    <a:p>
                      <a:pPr marL="742950" lvl="1" indent="-285750" algn="l">
                        <a:buFont typeface="Arial" panose="020B0604020202020204" pitchFamily="34" charset="0"/>
                        <a:buChar char="•"/>
                      </a:pPr>
                      <a:r>
                        <a:rPr lang="en-US" sz="2000" b="1" dirty="0">
                          <a:solidFill>
                            <a:schemeClr val="tx1"/>
                          </a:solidFill>
                        </a:rPr>
                        <a:t>Total Effect</a:t>
                      </a:r>
                      <a:r>
                        <a:rPr lang="en-US" sz="2000" b="0" dirty="0">
                          <a:solidFill>
                            <a:schemeClr val="tx1"/>
                          </a:solidFill>
                        </a:rPr>
                        <a:t>: </a:t>
                      </a:r>
                      <a:r>
                        <a:rPr lang="en-US" sz="2000" b="0" dirty="0" err="1">
                          <a:solidFill>
                            <a:schemeClr val="tx1"/>
                          </a:solidFill>
                        </a:rPr>
                        <a:t>Predicted_Y</a:t>
                      </a:r>
                      <a:r>
                        <a:rPr lang="en-US" sz="2000" b="0" dirty="0">
                          <a:solidFill>
                            <a:schemeClr val="tx1"/>
                          </a:solidFill>
                        </a:rPr>
                        <a:t> = intercept + T* </a:t>
                      </a:r>
                      <a:r>
                        <a:rPr lang="en-US" sz="2000" b="0" dirty="0" err="1">
                          <a:solidFill>
                            <a:schemeClr val="tx1"/>
                          </a:solidFill>
                        </a:rPr>
                        <a:t>Causal_effect</a:t>
                      </a:r>
                      <a:endParaRPr lang="en-US" sz="2000" b="0" dirty="0">
                        <a:solidFill>
                          <a:schemeClr val="tx1"/>
                        </a:solidFill>
                      </a:endParaRPr>
                    </a:p>
                    <a:p>
                      <a:pPr marL="742950" lvl="1" indent="-285750" algn="l">
                        <a:buFont typeface="Arial" panose="020B0604020202020204" pitchFamily="34" charset="0"/>
                        <a:buChar char="•"/>
                      </a:pPr>
                      <a:r>
                        <a:rPr lang="en-US" sz="2000" b="1" dirty="0">
                          <a:solidFill>
                            <a:schemeClr val="tx1"/>
                          </a:solidFill>
                        </a:rPr>
                        <a:t>Direct Effect</a:t>
                      </a:r>
                      <a:r>
                        <a:rPr lang="en-US" sz="2000" b="0" dirty="0">
                          <a:solidFill>
                            <a:schemeClr val="tx1"/>
                          </a:solidFill>
                        </a:rPr>
                        <a:t>: </a:t>
                      </a:r>
                      <a:r>
                        <a:rPr lang="en-US" sz="2000" b="0" dirty="0" err="1">
                          <a:solidFill>
                            <a:schemeClr val="tx1"/>
                          </a:solidFill>
                        </a:rPr>
                        <a:t>Predicted_Y</a:t>
                      </a:r>
                      <a:r>
                        <a:rPr lang="en-US" sz="2000" b="0" dirty="0">
                          <a:solidFill>
                            <a:schemeClr val="tx1"/>
                          </a:solidFill>
                        </a:rPr>
                        <a:t> = intercept + T*</a:t>
                      </a:r>
                      <a:r>
                        <a:rPr lang="en-US" sz="2000" b="0" dirty="0" err="1">
                          <a:solidFill>
                            <a:schemeClr val="tx1"/>
                          </a:solidFill>
                        </a:rPr>
                        <a:t>Coeffieict_T</a:t>
                      </a:r>
                      <a:r>
                        <a:rPr lang="en-US" sz="2000" b="0" dirty="0">
                          <a:solidFill>
                            <a:schemeClr val="tx1"/>
                          </a:solidFill>
                        </a:rPr>
                        <a:t> + X1*Coeff_X1 ... </a:t>
                      </a:r>
                    </a:p>
                  </a:txBody>
                  <a:tcPr marL="96012" marR="96012" marT="48006" marB="48006" anchor="ctr">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342900" indent="-342900" algn="l">
                        <a:buFont typeface="Arial" panose="020B0604020202020204" pitchFamily="34" charset="0"/>
                        <a:buChar char="•"/>
                      </a:pPr>
                      <a:r>
                        <a:rPr lang="en-US" sz="1900" b="1" dirty="0"/>
                        <a:t>Predicted outcome </a:t>
                      </a:r>
                    </a:p>
                    <a:p>
                      <a:pPr marL="342900" indent="-342900" algn="l">
                        <a:buFont typeface="Arial" panose="020B0604020202020204" pitchFamily="34" charset="0"/>
                        <a:buChar char="•"/>
                      </a:pPr>
                      <a:r>
                        <a:rPr lang="en-US" sz="1900" b="1" dirty="0"/>
                        <a:t>Causal effect Error - treatment (compare to synthetic)</a:t>
                      </a:r>
                    </a:p>
                    <a:p>
                      <a:pPr marL="342900" indent="-342900" algn="l">
                        <a:buFont typeface="Arial" panose="020B0604020202020204" pitchFamily="34" charset="0"/>
                        <a:buChar char="•"/>
                      </a:pPr>
                      <a:r>
                        <a:rPr lang="en-US" sz="1900" b="1" dirty="0"/>
                        <a:t>RMSE</a:t>
                      </a:r>
                    </a:p>
                    <a:p>
                      <a:pPr marL="342900" indent="-342900" algn="l">
                        <a:buFont typeface="Arial" panose="020B0604020202020204" pitchFamily="34" charset="0"/>
                        <a:buChar char="•"/>
                      </a:pPr>
                      <a:r>
                        <a:rPr lang="en-US" sz="1900" b="1" dirty="0"/>
                        <a:t>MAPE</a:t>
                      </a:r>
                    </a:p>
                    <a:p>
                      <a:pPr marL="342900" indent="-342900" algn="l">
                        <a:buFont typeface="Arial" panose="020B0604020202020204" pitchFamily="34" charset="0"/>
                        <a:buChar char="•"/>
                      </a:pPr>
                      <a:r>
                        <a:rPr lang="en-US" sz="1900" b="1" dirty="0"/>
                        <a:t>+ coefficient comparison (OLS vs DOWHY) </a:t>
                      </a:r>
                    </a:p>
                  </a:txBody>
                  <a:tcPr marL="96012" marR="96012" marT="48006" marB="48006" anchor="ctr">
                    <a:solidFill>
                      <a:schemeClr val="accent1">
                        <a:lumMod val="20000"/>
                        <a:lumOff val="80000"/>
                      </a:schemeClr>
                    </a:solidFill>
                  </a:tcPr>
                </a:tc>
                <a:extLst>
                  <a:ext uri="{0D108BD9-81ED-4DB2-BD59-A6C34878D82A}">
                    <a16:rowId xmlns:a16="http://schemas.microsoft.com/office/drawing/2014/main" val="217239937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61611935-5989-3498-C0B7-58D21F1FC894}"/>
                  </a:ext>
                </a:extLst>
              </p14:cNvPr>
              <p14:cNvContentPartPr/>
              <p14:nvPr/>
            </p14:nvContentPartPr>
            <p14:xfrm>
              <a:off x="2402892" y="7206894"/>
              <a:ext cx="378" cy="378"/>
            </p14:xfrm>
          </p:contentPart>
        </mc:Choice>
        <mc:Fallback xmlns="">
          <p:pic>
            <p:nvPicPr>
              <p:cNvPr id="19" name="Ink 18">
                <a:extLst>
                  <a:ext uri="{FF2B5EF4-FFF2-40B4-BE49-F238E27FC236}">
                    <a16:creationId xmlns:a16="http://schemas.microsoft.com/office/drawing/2014/main" id="{61611935-5989-3498-C0B7-58D21F1FC894}"/>
                  </a:ext>
                </a:extLst>
              </p:cNvPr>
              <p:cNvPicPr/>
              <p:nvPr/>
            </p:nvPicPr>
            <p:blipFill>
              <a:blip r:embed="rId4"/>
              <a:stretch>
                <a:fillRect/>
              </a:stretch>
            </p:blipFill>
            <p:spPr>
              <a:xfrm>
                <a:off x="2393442" y="7197444"/>
                <a:ext cx="18900" cy="189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0A8EF64-765F-7F3D-E36B-33B67BBB0900}"/>
                  </a:ext>
                </a:extLst>
              </p14:cNvPr>
              <p14:cNvContentPartPr/>
              <p14:nvPr/>
            </p14:nvContentPartPr>
            <p14:xfrm>
              <a:off x="1135836" y="1175546"/>
              <a:ext cx="297108" cy="130032"/>
            </p14:xfrm>
          </p:contentPart>
        </mc:Choice>
        <mc:Fallback xmlns="">
          <p:pic>
            <p:nvPicPr>
              <p:cNvPr id="2" name="Ink 1">
                <a:extLst>
                  <a:ext uri="{FF2B5EF4-FFF2-40B4-BE49-F238E27FC236}">
                    <a16:creationId xmlns:a16="http://schemas.microsoft.com/office/drawing/2014/main" id="{60A8EF64-765F-7F3D-E36B-33B67BBB0900}"/>
                  </a:ext>
                </a:extLst>
              </p:cNvPr>
              <p:cNvPicPr/>
              <p:nvPr/>
            </p:nvPicPr>
            <p:blipFill>
              <a:blip r:embed="rId6"/>
              <a:stretch>
                <a:fillRect/>
              </a:stretch>
            </p:blipFill>
            <p:spPr>
              <a:xfrm>
                <a:off x="1127203" y="1166541"/>
                <a:ext cx="314733" cy="147682"/>
              </a:xfrm>
              <a:prstGeom prst="rect">
                <a:avLst/>
              </a:prstGeom>
            </p:spPr>
          </p:pic>
        </mc:Fallback>
      </mc:AlternateContent>
      <p:grpSp>
        <p:nvGrpSpPr>
          <p:cNvPr id="7" name="Group 6">
            <a:extLst>
              <a:ext uri="{FF2B5EF4-FFF2-40B4-BE49-F238E27FC236}">
                <a16:creationId xmlns:a16="http://schemas.microsoft.com/office/drawing/2014/main" id="{D1981EC3-D92F-D9D9-1C6F-1D42EE4A4A88}"/>
              </a:ext>
            </a:extLst>
          </p:cNvPr>
          <p:cNvGrpSpPr/>
          <p:nvPr/>
        </p:nvGrpSpPr>
        <p:grpSpPr>
          <a:xfrm>
            <a:off x="2952504" y="-884176"/>
            <a:ext cx="6270264" cy="737100"/>
            <a:chOff x="2811909" y="-842072"/>
            <a:chExt cx="5971680" cy="70200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E8238BE-28F3-2464-1D72-8FF85AC99F3F}"/>
                    </a:ext>
                  </a:extLst>
                </p14:cNvPr>
                <p14:cNvContentPartPr/>
                <p14:nvPr/>
              </p14:nvContentPartPr>
              <p14:xfrm>
                <a:off x="2811909" y="-459032"/>
                <a:ext cx="5971680" cy="318960"/>
              </p14:xfrm>
            </p:contentPart>
          </mc:Choice>
          <mc:Fallback xmlns="">
            <p:pic>
              <p:nvPicPr>
                <p:cNvPr id="3" name="Ink 2">
                  <a:extLst>
                    <a:ext uri="{FF2B5EF4-FFF2-40B4-BE49-F238E27FC236}">
                      <a16:creationId xmlns:a16="http://schemas.microsoft.com/office/drawing/2014/main" id="{DE8238BE-28F3-2464-1D72-8FF85AC99F3F}"/>
                    </a:ext>
                  </a:extLst>
                </p:cNvPr>
                <p:cNvPicPr/>
                <p:nvPr/>
              </p:nvPicPr>
              <p:blipFill>
                <a:blip r:embed="rId8"/>
                <a:stretch>
                  <a:fillRect/>
                </a:stretch>
              </p:blipFill>
              <p:spPr>
                <a:xfrm>
                  <a:off x="2803681" y="-467606"/>
                  <a:ext cx="5988479" cy="3357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4594A21-6CCE-1195-460B-B12811C51566}"/>
                    </a:ext>
                  </a:extLst>
                </p14:cNvPr>
                <p14:cNvContentPartPr/>
                <p14:nvPr/>
              </p14:nvContentPartPr>
              <p14:xfrm>
                <a:off x="7649229" y="-842072"/>
                <a:ext cx="509040" cy="464760"/>
              </p14:xfrm>
            </p:contentPart>
          </mc:Choice>
          <mc:Fallback xmlns="">
            <p:pic>
              <p:nvPicPr>
                <p:cNvPr id="5" name="Ink 4">
                  <a:extLst>
                    <a:ext uri="{FF2B5EF4-FFF2-40B4-BE49-F238E27FC236}">
                      <a16:creationId xmlns:a16="http://schemas.microsoft.com/office/drawing/2014/main" id="{64594A21-6CCE-1195-460B-B12811C51566}"/>
                    </a:ext>
                  </a:extLst>
                </p:cNvPr>
                <p:cNvPicPr/>
                <p:nvPr/>
              </p:nvPicPr>
              <p:blipFill>
                <a:blip r:embed="rId10"/>
                <a:stretch>
                  <a:fillRect/>
                </a:stretch>
              </p:blipFill>
              <p:spPr>
                <a:xfrm>
                  <a:off x="7641002" y="-850304"/>
                  <a:ext cx="525837" cy="4815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89C95C7B-001E-3418-B05B-C17250F8735E}"/>
                  </a:ext>
                </a:extLst>
              </p14:cNvPr>
              <p14:cNvContentPartPr/>
              <p14:nvPr/>
            </p14:nvContentPartPr>
            <p14:xfrm>
              <a:off x="11021292" y="-586312"/>
              <a:ext cx="563976" cy="449064"/>
            </p14:xfrm>
          </p:contentPart>
        </mc:Choice>
        <mc:Fallback xmlns="">
          <p:pic>
            <p:nvPicPr>
              <p:cNvPr id="6" name="Ink 5">
                <a:extLst>
                  <a:ext uri="{FF2B5EF4-FFF2-40B4-BE49-F238E27FC236}">
                    <a16:creationId xmlns:a16="http://schemas.microsoft.com/office/drawing/2014/main" id="{89C95C7B-001E-3418-B05B-C17250F8735E}"/>
                  </a:ext>
                </a:extLst>
              </p:cNvPr>
              <p:cNvPicPr/>
              <p:nvPr/>
            </p:nvPicPr>
            <p:blipFill>
              <a:blip r:embed="rId12"/>
              <a:stretch>
                <a:fillRect/>
              </a:stretch>
            </p:blipFill>
            <p:spPr>
              <a:xfrm>
                <a:off x="11012289" y="-595315"/>
                <a:ext cx="581623" cy="4667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2261214E-F490-C7C6-C01D-C9026E5EE5A6}"/>
                  </a:ext>
                </a:extLst>
              </p14:cNvPr>
              <p14:cNvContentPartPr/>
              <p14:nvPr/>
            </p14:nvContentPartPr>
            <p14:xfrm>
              <a:off x="5900904" y="3240182"/>
              <a:ext cx="237384" cy="265356"/>
            </p14:xfrm>
          </p:contentPart>
        </mc:Choice>
        <mc:Fallback xmlns="">
          <p:pic>
            <p:nvPicPr>
              <p:cNvPr id="8" name="Ink 7">
                <a:extLst>
                  <a:ext uri="{FF2B5EF4-FFF2-40B4-BE49-F238E27FC236}">
                    <a16:creationId xmlns:a16="http://schemas.microsoft.com/office/drawing/2014/main" id="{2261214E-F490-C7C6-C01D-C9026E5EE5A6}"/>
                  </a:ext>
                </a:extLst>
              </p:cNvPr>
              <p:cNvPicPr/>
              <p:nvPr/>
            </p:nvPicPr>
            <p:blipFill>
              <a:blip r:embed="rId14"/>
              <a:stretch>
                <a:fillRect/>
              </a:stretch>
            </p:blipFill>
            <p:spPr>
              <a:xfrm>
                <a:off x="5891899" y="3231181"/>
                <a:ext cx="255035" cy="2829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75FC8F57-9FBD-A0EC-51DB-0EAA3FA3F5E4}"/>
                  </a:ext>
                </a:extLst>
              </p14:cNvPr>
              <p14:cNvContentPartPr/>
              <p14:nvPr/>
            </p14:nvContentPartPr>
            <p14:xfrm>
              <a:off x="9249228" y="2329958"/>
              <a:ext cx="268380" cy="218106"/>
            </p14:xfrm>
          </p:contentPart>
        </mc:Choice>
        <mc:Fallback xmlns="">
          <p:pic>
            <p:nvPicPr>
              <p:cNvPr id="9" name="Ink 8">
                <a:extLst>
                  <a:ext uri="{FF2B5EF4-FFF2-40B4-BE49-F238E27FC236}">
                    <a16:creationId xmlns:a16="http://schemas.microsoft.com/office/drawing/2014/main" id="{75FC8F57-9FBD-A0EC-51DB-0EAA3FA3F5E4}"/>
                  </a:ext>
                </a:extLst>
              </p:cNvPr>
              <p:cNvPicPr/>
              <p:nvPr/>
            </p:nvPicPr>
            <p:blipFill>
              <a:blip r:embed="rId16"/>
              <a:stretch>
                <a:fillRect/>
              </a:stretch>
            </p:blipFill>
            <p:spPr>
              <a:xfrm>
                <a:off x="9240582" y="2321320"/>
                <a:ext cx="286032" cy="23574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FA84C875-0D0E-2872-F854-816B52FE68F4}"/>
                  </a:ext>
                </a:extLst>
              </p14:cNvPr>
              <p14:cNvContentPartPr/>
              <p14:nvPr/>
            </p14:nvContentPartPr>
            <p14:xfrm>
              <a:off x="1695276" y="5649554"/>
              <a:ext cx="421092" cy="297108"/>
            </p14:xfrm>
          </p:contentPart>
        </mc:Choice>
        <mc:Fallback xmlns="">
          <p:pic>
            <p:nvPicPr>
              <p:cNvPr id="10" name="Ink 9">
                <a:extLst>
                  <a:ext uri="{FF2B5EF4-FFF2-40B4-BE49-F238E27FC236}">
                    <a16:creationId xmlns:a16="http://schemas.microsoft.com/office/drawing/2014/main" id="{FA84C875-0D0E-2872-F854-816B52FE68F4}"/>
                  </a:ext>
                </a:extLst>
              </p:cNvPr>
              <p:cNvPicPr/>
              <p:nvPr/>
            </p:nvPicPr>
            <p:blipFill>
              <a:blip r:embed="rId18"/>
              <a:stretch>
                <a:fillRect/>
              </a:stretch>
            </p:blipFill>
            <p:spPr>
              <a:xfrm>
                <a:off x="1686638" y="5640911"/>
                <a:ext cx="438727" cy="314754"/>
              </a:xfrm>
              <a:prstGeom prst="rect">
                <a:avLst/>
              </a:prstGeom>
            </p:spPr>
          </p:pic>
        </mc:Fallback>
      </mc:AlternateContent>
    </p:spTree>
    <p:extLst>
      <p:ext uri="{BB962C8B-B14F-4D97-AF65-F5344CB8AC3E}">
        <p14:creationId xmlns:p14="http://schemas.microsoft.com/office/powerpoint/2010/main" val="348088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1CE0-9A84-C124-757B-403B39F26D61}"/>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944CBCD8-F5B9-7CE3-0AF3-03086C1034AB}"/>
              </a:ext>
            </a:extLst>
          </p:cNvPr>
          <p:cNvGraphicFramePr>
            <a:graphicFrameLocks noGrp="1"/>
          </p:cNvGraphicFramePr>
          <p:nvPr>
            <p:ph idx="1"/>
            <p:extLst>
              <p:ext uri="{D42A27DB-BD31-4B8C-83A1-F6EECF244321}">
                <p14:modId xmlns:p14="http://schemas.microsoft.com/office/powerpoint/2010/main" val="292324305"/>
              </p:ext>
            </p:extLst>
          </p:nvPr>
        </p:nvGraphicFramePr>
        <p:xfrm>
          <a:off x="266701" y="1242822"/>
          <a:ext cx="12246867" cy="8006334"/>
        </p:xfrm>
        <a:graphic>
          <a:graphicData uri="http://schemas.openxmlformats.org/drawingml/2006/table">
            <a:tbl>
              <a:tblPr firstRow="1" bandRow="1">
                <a:tableStyleId>{5C22544A-7EE6-4342-B048-85BDC9FD1C3A}</a:tableStyleId>
              </a:tblPr>
              <a:tblGrid>
                <a:gridCol w="642155">
                  <a:extLst>
                    <a:ext uri="{9D8B030D-6E8A-4147-A177-3AD203B41FA5}">
                      <a16:colId xmlns:a16="http://schemas.microsoft.com/office/drawing/2014/main" val="689282136"/>
                    </a:ext>
                  </a:extLst>
                </a:gridCol>
                <a:gridCol w="3132157">
                  <a:extLst>
                    <a:ext uri="{9D8B030D-6E8A-4147-A177-3AD203B41FA5}">
                      <a16:colId xmlns:a16="http://schemas.microsoft.com/office/drawing/2014/main" val="3107217866"/>
                    </a:ext>
                  </a:extLst>
                </a:gridCol>
                <a:gridCol w="706046">
                  <a:extLst>
                    <a:ext uri="{9D8B030D-6E8A-4147-A177-3AD203B41FA5}">
                      <a16:colId xmlns:a16="http://schemas.microsoft.com/office/drawing/2014/main" val="1751703738"/>
                    </a:ext>
                  </a:extLst>
                </a:gridCol>
                <a:gridCol w="706046">
                  <a:extLst>
                    <a:ext uri="{9D8B030D-6E8A-4147-A177-3AD203B41FA5}">
                      <a16:colId xmlns:a16="http://schemas.microsoft.com/office/drawing/2014/main" val="3208547100"/>
                    </a:ext>
                  </a:extLst>
                </a:gridCol>
                <a:gridCol w="706046">
                  <a:extLst>
                    <a:ext uri="{9D8B030D-6E8A-4147-A177-3AD203B41FA5}">
                      <a16:colId xmlns:a16="http://schemas.microsoft.com/office/drawing/2014/main" val="3877922316"/>
                    </a:ext>
                  </a:extLst>
                </a:gridCol>
                <a:gridCol w="706046">
                  <a:extLst>
                    <a:ext uri="{9D8B030D-6E8A-4147-A177-3AD203B41FA5}">
                      <a16:colId xmlns:a16="http://schemas.microsoft.com/office/drawing/2014/main" val="1064327587"/>
                    </a:ext>
                  </a:extLst>
                </a:gridCol>
                <a:gridCol w="706046">
                  <a:extLst>
                    <a:ext uri="{9D8B030D-6E8A-4147-A177-3AD203B41FA5}">
                      <a16:colId xmlns:a16="http://schemas.microsoft.com/office/drawing/2014/main" val="1167908314"/>
                    </a:ext>
                  </a:extLst>
                </a:gridCol>
                <a:gridCol w="706046">
                  <a:extLst>
                    <a:ext uri="{9D8B030D-6E8A-4147-A177-3AD203B41FA5}">
                      <a16:colId xmlns:a16="http://schemas.microsoft.com/office/drawing/2014/main" val="2873855018"/>
                    </a:ext>
                  </a:extLst>
                </a:gridCol>
                <a:gridCol w="706046">
                  <a:extLst>
                    <a:ext uri="{9D8B030D-6E8A-4147-A177-3AD203B41FA5}">
                      <a16:colId xmlns:a16="http://schemas.microsoft.com/office/drawing/2014/main" val="114909844"/>
                    </a:ext>
                  </a:extLst>
                </a:gridCol>
                <a:gridCol w="706046">
                  <a:extLst>
                    <a:ext uri="{9D8B030D-6E8A-4147-A177-3AD203B41FA5}">
                      <a16:colId xmlns:a16="http://schemas.microsoft.com/office/drawing/2014/main" val="2194854574"/>
                    </a:ext>
                  </a:extLst>
                </a:gridCol>
                <a:gridCol w="706046">
                  <a:extLst>
                    <a:ext uri="{9D8B030D-6E8A-4147-A177-3AD203B41FA5}">
                      <a16:colId xmlns:a16="http://schemas.microsoft.com/office/drawing/2014/main" val="3022052726"/>
                    </a:ext>
                  </a:extLst>
                </a:gridCol>
                <a:gridCol w="706046">
                  <a:extLst>
                    <a:ext uri="{9D8B030D-6E8A-4147-A177-3AD203B41FA5}">
                      <a16:colId xmlns:a16="http://schemas.microsoft.com/office/drawing/2014/main" val="246204229"/>
                    </a:ext>
                  </a:extLst>
                </a:gridCol>
                <a:gridCol w="706046">
                  <a:extLst>
                    <a:ext uri="{9D8B030D-6E8A-4147-A177-3AD203B41FA5}">
                      <a16:colId xmlns:a16="http://schemas.microsoft.com/office/drawing/2014/main" val="3713680110"/>
                    </a:ext>
                  </a:extLst>
                </a:gridCol>
                <a:gridCol w="706046">
                  <a:extLst>
                    <a:ext uri="{9D8B030D-6E8A-4147-A177-3AD203B41FA5}">
                      <a16:colId xmlns:a16="http://schemas.microsoft.com/office/drawing/2014/main" val="3762182935"/>
                    </a:ext>
                  </a:extLst>
                </a:gridCol>
              </a:tblGrid>
              <a:tr h="896112">
                <a:tc rowSpan="2" gridSpan="2">
                  <a:txBody>
                    <a:bodyPr/>
                    <a:lstStyle/>
                    <a:p>
                      <a:pPr algn="ctr"/>
                      <a:r>
                        <a:rPr lang="en-US" sz="2000" dirty="0"/>
                        <a:t>Method</a:t>
                      </a:r>
                    </a:p>
                  </a:txBody>
                  <a:tcPr marL="96012" marR="96012" marT="48006" marB="48006" anchor="ctr"/>
                </a:tc>
                <a:tc rowSpan="2" hMerge="1">
                  <a:txBody>
                    <a:bodyPr/>
                    <a:lstStyle/>
                    <a:p>
                      <a:endParaRPr lang="en-US" dirty="0"/>
                    </a:p>
                  </a:txBody>
                  <a:tcPr/>
                </a:tc>
                <a:tc gridSpan="4">
                  <a:txBody>
                    <a:bodyPr/>
                    <a:lstStyle/>
                    <a:p>
                      <a:pPr marL="0" indent="0" algn="ctr">
                        <a:buFont typeface="Arial" panose="020B0604020202020204" pitchFamily="34" charset="0"/>
                        <a:buNone/>
                      </a:pPr>
                      <a:r>
                        <a:rPr lang="en-US" sz="1900" b="1" dirty="0"/>
                        <a:t>Causal effect Error - treatment </a:t>
                      </a:r>
                    </a:p>
                    <a:p>
                      <a:pPr marL="0" indent="0" algn="ctr">
                        <a:buFont typeface="Arial" panose="020B0604020202020204" pitchFamily="34" charset="0"/>
                        <a:buNone/>
                      </a:pPr>
                      <a:r>
                        <a:rPr lang="en-US" sz="1500" b="1" dirty="0"/>
                        <a:t>(compare to synthetic)</a:t>
                      </a:r>
                      <a:endParaRPr lang="en-US" sz="1900" b="1" dirty="0"/>
                    </a:p>
                  </a:txBody>
                  <a:tcPr marL="96012" marR="96012" marT="48006" marB="48006"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900" b="1" dirty="0"/>
                        <a:t>RMSE</a:t>
                      </a:r>
                      <a:endParaRPr lang="en-US" sz="2000" dirty="0"/>
                    </a:p>
                  </a:txBody>
                  <a:tcPr marL="96012" marR="96012" marT="48006" marB="48006"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900" b="1" dirty="0"/>
                        <a:t>MAPE</a:t>
                      </a:r>
                      <a:endParaRPr lang="en-US" sz="2000" dirty="0"/>
                    </a:p>
                  </a:txBody>
                  <a:tcPr marL="96012" marR="96012" marT="48006" marB="48006"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7496649"/>
                  </a:ext>
                </a:extLst>
              </a:tr>
              <a:tr h="389382">
                <a:tc gridSpan="2" vMerge="1">
                  <a:txBody>
                    <a:bodyPr/>
                    <a:lstStyle/>
                    <a:p>
                      <a:endParaRPr lang="en-US" dirty="0"/>
                    </a:p>
                  </a:txBody>
                  <a:tcPr/>
                </a:tc>
                <a:tc hMerge="1" vMerge="1">
                  <a:txBody>
                    <a:bodyPr/>
                    <a:lstStyle/>
                    <a:p>
                      <a:endParaRPr lang="en-US" dirty="0"/>
                    </a:p>
                  </a:txBody>
                  <a:tcPr/>
                </a:tc>
                <a:tc>
                  <a:txBody>
                    <a:bodyPr/>
                    <a:lstStyle/>
                    <a:p>
                      <a:pPr algn="ctr"/>
                      <a:r>
                        <a:rPr lang="en-US" sz="1100" b="1" dirty="0">
                          <a:solidFill>
                            <a:schemeClr val="bg1"/>
                          </a:solidFill>
                        </a:rPr>
                        <a:t>data1</a:t>
                      </a:r>
                    </a:p>
                  </a:txBody>
                  <a:tcPr marL="96012" marR="96012" marT="48006" marB="48006"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data2</a:t>
                      </a:r>
                    </a:p>
                  </a:txBody>
                  <a:tcPr marL="96012" marR="96012" marT="48006" marB="48006" anchor="ctr">
                    <a:solidFill>
                      <a:srgbClr val="4472C4"/>
                    </a:solidFill>
                  </a:tcPr>
                </a:tc>
                <a:tc>
                  <a:txBody>
                    <a:bodyPr/>
                    <a:lstStyle/>
                    <a:p>
                      <a:pPr algn="ctr"/>
                      <a:r>
                        <a:rPr lang="en-US" sz="1100" b="1" dirty="0">
                          <a:solidFill>
                            <a:schemeClr val="bg1"/>
                          </a:solidFill>
                        </a:rPr>
                        <a:t>data3</a:t>
                      </a:r>
                    </a:p>
                  </a:txBody>
                  <a:tcPr marL="96012" marR="96012" marT="48006" marB="48006" anchor="ctr">
                    <a:solidFill>
                      <a:srgbClr val="4472C4"/>
                    </a:solidFill>
                  </a:tcPr>
                </a:tc>
                <a:tc>
                  <a:txBody>
                    <a:bodyPr/>
                    <a:lstStyle/>
                    <a:p>
                      <a:pPr algn="ctr"/>
                      <a:r>
                        <a:rPr lang="en-US" sz="1100" b="1" dirty="0">
                          <a:solidFill>
                            <a:schemeClr val="bg1"/>
                          </a:solidFill>
                        </a:rPr>
                        <a:t>data4</a:t>
                      </a:r>
                    </a:p>
                  </a:txBody>
                  <a:tcPr marL="96012" marR="96012" marT="48006" marB="48006" anchor="ctr">
                    <a:solidFill>
                      <a:srgbClr val="4472C4"/>
                    </a:solidFill>
                  </a:tcPr>
                </a:tc>
                <a:tc>
                  <a:txBody>
                    <a:bodyPr/>
                    <a:lstStyle/>
                    <a:p>
                      <a:pPr algn="ctr"/>
                      <a:r>
                        <a:rPr lang="en-US" sz="1100" b="1" dirty="0">
                          <a:solidFill>
                            <a:schemeClr val="bg1"/>
                          </a:solidFill>
                        </a:rPr>
                        <a:t>data1</a:t>
                      </a:r>
                    </a:p>
                  </a:txBody>
                  <a:tcPr marL="96012" marR="96012" marT="48006" marB="48006"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data2</a:t>
                      </a:r>
                    </a:p>
                  </a:txBody>
                  <a:tcPr marL="96012" marR="96012" marT="48006" marB="48006" anchor="ctr">
                    <a:solidFill>
                      <a:srgbClr val="4472C4"/>
                    </a:solidFill>
                  </a:tcPr>
                </a:tc>
                <a:tc>
                  <a:txBody>
                    <a:bodyPr/>
                    <a:lstStyle/>
                    <a:p>
                      <a:pPr algn="ctr"/>
                      <a:r>
                        <a:rPr lang="en-US" sz="1100" b="1" dirty="0">
                          <a:solidFill>
                            <a:schemeClr val="bg1"/>
                          </a:solidFill>
                        </a:rPr>
                        <a:t>data3</a:t>
                      </a:r>
                    </a:p>
                  </a:txBody>
                  <a:tcPr marL="96012" marR="96012" marT="48006" marB="48006" anchor="ctr">
                    <a:solidFill>
                      <a:srgbClr val="4472C4"/>
                    </a:solidFill>
                  </a:tcPr>
                </a:tc>
                <a:tc>
                  <a:txBody>
                    <a:bodyPr/>
                    <a:lstStyle/>
                    <a:p>
                      <a:pPr algn="ctr"/>
                      <a:r>
                        <a:rPr lang="en-US" sz="1100" b="1" dirty="0">
                          <a:solidFill>
                            <a:schemeClr val="bg1"/>
                          </a:solidFill>
                        </a:rPr>
                        <a:t>data4</a:t>
                      </a:r>
                    </a:p>
                  </a:txBody>
                  <a:tcPr marL="96012" marR="96012" marT="48006" marB="48006" anchor="ctr">
                    <a:solidFill>
                      <a:srgbClr val="4472C4"/>
                    </a:solidFill>
                  </a:tcPr>
                </a:tc>
                <a:tc>
                  <a:txBody>
                    <a:bodyPr/>
                    <a:lstStyle/>
                    <a:p>
                      <a:pPr algn="ctr"/>
                      <a:r>
                        <a:rPr lang="en-US" sz="1100" b="1" dirty="0">
                          <a:solidFill>
                            <a:schemeClr val="bg1"/>
                          </a:solidFill>
                        </a:rPr>
                        <a:t>data1</a:t>
                      </a:r>
                    </a:p>
                  </a:txBody>
                  <a:tcPr marL="96012" marR="96012" marT="48006" marB="48006"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data2</a:t>
                      </a:r>
                    </a:p>
                  </a:txBody>
                  <a:tcPr marL="96012" marR="96012" marT="48006" marB="48006" anchor="ctr">
                    <a:solidFill>
                      <a:srgbClr val="4472C4"/>
                    </a:solidFill>
                  </a:tcPr>
                </a:tc>
                <a:tc>
                  <a:txBody>
                    <a:bodyPr/>
                    <a:lstStyle/>
                    <a:p>
                      <a:pPr algn="ctr"/>
                      <a:r>
                        <a:rPr lang="en-US" sz="1100" b="1" dirty="0">
                          <a:solidFill>
                            <a:schemeClr val="bg1"/>
                          </a:solidFill>
                        </a:rPr>
                        <a:t>data3</a:t>
                      </a:r>
                    </a:p>
                  </a:txBody>
                  <a:tcPr marL="96012" marR="96012" marT="48006" marB="48006" anchor="ctr">
                    <a:solidFill>
                      <a:srgbClr val="4472C4"/>
                    </a:solidFill>
                  </a:tcPr>
                </a:tc>
                <a:tc>
                  <a:txBody>
                    <a:bodyPr/>
                    <a:lstStyle/>
                    <a:p>
                      <a:pPr algn="ctr"/>
                      <a:r>
                        <a:rPr lang="en-US" sz="1100" b="1" dirty="0">
                          <a:solidFill>
                            <a:schemeClr val="bg1"/>
                          </a:solidFill>
                        </a:rPr>
                        <a:t>data4</a:t>
                      </a:r>
                    </a:p>
                  </a:txBody>
                  <a:tcPr marL="96012" marR="96012" marT="48006" marB="48006" anchor="ctr">
                    <a:solidFill>
                      <a:srgbClr val="4472C4"/>
                    </a:solidFill>
                  </a:tcPr>
                </a:tc>
                <a:extLst>
                  <a:ext uri="{0D108BD9-81ED-4DB2-BD59-A6C34878D82A}">
                    <a16:rowId xmlns:a16="http://schemas.microsoft.com/office/drawing/2014/main" val="218715024"/>
                  </a:ext>
                </a:extLst>
              </a:tr>
              <a:tr h="672084">
                <a:tc rowSpan="2">
                  <a:txBody>
                    <a:bodyPr/>
                    <a:lstStyle/>
                    <a:p>
                      <a:pPr algn="ctr"/>
                      <a:r>
                        <a:rPr lang="en-US" sz="2000" dirty="0"/>
                        <a:t>OLS</a:t>
                      </a:r>
                    </a:p>
                  </a:txBody>
                  <a:tcPr marL="96012" marR="96012" marT="48006" marB="48006" vert="vert270" anchor="ctr"/>
                </a:tc>
                <a:tc>
                  <a:txBody>
                    <a:bodyPr/>
                    <a:lstStyle/>
                    <a:p>
                      <a:pPr algn="l"/>
                      <a:r>
                        <a:rPr lang="en-US" sz="2000" dirty="0"/>
                        <a:t>OLS</a:t>
                      </a:r>
                    </a:p>
                  </a:txBody>
                  <a:tcPr marL="96012" marR="96012" marT="48006" marB="48006" anchor="ctr"/>
                </a:tc>
                <a:tc>
                  <a:txBody>
                    <a:bodyPr/>
                    <a:lstStyle/>
                    <a:p>
                      <a:pPr algn="ctr"/>
                      <a:r>
                        <a:rPr lang="en-US" sz="1100" dirty="0"/>
                        <a:t>2.980015</a:t>
                      </a:r>
                    </a:p>
                  </a:txBody>
                  <a:tcPr marL="96012" marR="96012" marT="48006" marB="48006" anchor="ctr"/>
                </a:tc>
                <a:tc>
                  <a:txBody>
                    <a:bodyPr/>
                    <a:lstStyle/>
                    <a:p>
                      <a:pPr algn="ctr"/>
                      <a:r>
                        <a:rPr lang="en-US" sz="1100" dirty="0"/>
                        <a:t>2.997508</a:t>
                      </a:r>
                    </a:p>
                  </a:txBody>
                  <a:tcPr marL="96012" marR="96012" marT="48006" marB="48006" anchor="ctr"/>
                </a:tc>
                <a:tc>
                  <a:txBody>
                    <a:bodyPr/>
                    <a:lstStyle/>
                    <a:p>
                      <a:pPr algn="ctr"/>
                      <a:r>
                        <a:rPr lang="en-US" sz="1100" dirty="0"/>
                        <a:t>3.025788</a:t>
                      </a:r>
                    </a:p>
                  </a:txBody>
                  <a:tcPr marL="96012" marR="96012" marT="48006" marB="48006" anchor="ctr"/>
                </a:tc>
                <a:tc>
                  <a:txBody>
                    <a:bodyPr/>
                    <a:lstStyle/>
                    <a:p>
                      <a:pPr algn="ctr"/>
                      <a:r>
                        <a:rPr lang="en-US" sz="1100" dirty="0"/>
                        <a:t>3.002985</a:t>
                      </a:r>
                    </a:p>
                  </a:txBody>
                  <a:tcPr marL="96012" marR="96012" marT="48006" marB="48006" anchor="ctr"/>
                </a:tc>
                <a:tc>
                  <a:txBody>
                    <a:bodyPr/>
                    <a:lstStyle/>
                    <a:p>
                      <a:pPr algn="ctr"/>
                      <a:r>
                        <a:rPr lang="en-US" sz="1100" dirty="0"/>
                        <a:t>1.004609</a:t>
                      </a:r>
                    </a:p>
                  </a:txBody>
                  <a:tcPr marL="96012" marR="96012" marT="48006" marB="48006" anchor="ctr"/>
                </a:tc>
                <a:tc>
                  <a:txBody>
                    <a:bodyPr/>
                    <a:lstStyle/>
                    <a:p>
                      <a:pPr algn="ctr"/>
                      <a:r>
                        <a:rPr lang="en-US" sz="1100" dirty="0"/>
                        <a:t>0.999507</a:t>
                      </a:r>
                    </a:p>
                  </a:txBody>
                  <a:tcPr marL="96012" marR="96012" marT="48006" marB="48006" anchor="ctr"/>
                </a:tc>
                <a:tc>
                  <a:txBody>
                    <a:bodyPr/>
                    <a:lstStyle/>
                    <a:p>
                      <a:pPr algn="ctr"/>
                      <a:r>
                        <a:rPr lang="en-US" sz="1100" dirty="0"/>
                        <a:t>1.003676</a:t>
                      </a:r>
                    </a:p>
                  </a:txBody>
                  <a:tcPr marL="96012" marR="96012" marT="48006" marB="48006" anchor="ctr"/>
                </a:tc>
                <a:tc>
                  <a:txBody>
                    <a:bodyPr/>
                    <a:lstStyle/>
                    <a:p>
                      <a:pPr algn="ctr"/>
                      <a:r>
                        <a:rPr lang="en-US" sz="1100" dirty="0"/>
                        <a:t>0.999417</a:t>
                      </a:r>
                    </a:p>
                  </a:txBody>
                  <a:tcPr marL="96012" marR="96012" marT="48006" marB="48006" anchor="ctr"/>
                </a:tc>
                <a:tc>
                  <a:txBody>
                    <a:bodyPr/>
                    <a:lstStyle/>
                    <a:p>
                      <a:pPr algn="ctr"/>
                      <a:r>
                        <a:rPr lang="en-US" sz="1100" dirty="0"/>
                        <a:t>165.901555</a:t>
                      </a:r>
                    </a:p>
                  </a:txBody>
                  <a:tcPr marL="96012" marR="96012" marT="48006" marB="48006" anchor="ctr"/>
                </a:tc>
                <a:tc>
                  <a:txBody>
                    <a:bodyPr/>
                    <a:lstStyle/>
                    <a:p>
                      <a:pPr algn="ctr"/>
                      <a:r>
                        <a:rPr lang="en-US" sz="1100" dirty="0"/>
                        <a:t>112.917713</a:t>
                      </a:r>
                    </a:p>
                  </a:txBody>
                  <a:tcPr marL="96012" marR="96012" marT="48006" marB="48006" anchor="ctr"/>
                </a:tc>
                <a:tc>
                  <a:txBody>
                    <a:bodyPr/>
                    <a:lstStyle/>
                    <a:p>
                      <a:pPr algn="ctr"/>
                      <a:r>
                        <a:rPr lang="en-US" sz="1100" dirty="0"/>
                        <a:t>67.517319</a:t>
                      </a:r>
                    </a:p>
                  </a:txBody>
                  <a:tcPr marL="96012" marR="96012" marT="48006" marB="48006" anchor="ctr"/>
                </a:tc>
                <a:tc>
                  <a:txBody>
                    <a:bodyPr/>
                    <a:lstStyle/>
                    <a:p>
                      <a:pPr algn="ctr"/>
                      <a:r>
                        <a:rPr lang="en-US" sz="1100" dirty="0"/>
                        <a:t>108.921028</a:t>
                      </a:r>
                    </a:p>
                  </a:txBody>
                  <a:tcPr marL="96012" marR="96012" marT="48006" marB="48006" anchor="ctr"/>
                </a:tc>
                <a:extLst>
                  <a:ext uri="{0D108BD9-81ED-4DB2-BD59-A6C34878D82A}">
                    <a16:rowId xmlns:a16="http://schemas.microsoft.com/office/drawing/2014/main" val="2959730200"/>
                  </a:ext>
                </a:extLst>
              </a:tr>
              <a:tr h="672084">
                <a:tc vMerge="1">
                  <a:txBody>
                    <a:bodyPr/>
                    <a:lstStyle/>
                    <a:p>
                      <a:endParaRPr lang="en-US" dirty="0"/>
                    </a:p>
                  </a:txBody>
                  <a:tcPr/>
                </a:tc>
                <a:tc>
                  <a:txBody>
                    <a:bodyPr/>
                    <a:lstStyle/>
                    <a:p>
                      <a:pPr algn="l"/>
                      <a:r>
                        <a:rPr lang="en-US" sz="2000" dirty="0"/>
                        <a:t>OLS IV</a:t>
                      </a:r>
                    </a:p>
                  </a:txBody>
                  <a:tcPr marL="96012" marR="96012" marT="48006" marB="48006" anchor="ctr"/>
                </a:tc>
                <a:tc>
                  <a:txBody>
                    <a:bodyPr/>
                    <a:lstStyle/>
                    <a:p>
                      <a:pPr algn="ctr"/>
                      <a:r>
                        <a:rPr lang="en-US" sz="1100" dirty="0"/>
                        <a:t>1.314508</a:t>
                      </a:r>
                    </a:p>
                  </a:txBody>
                  <a:tcPr marL="96012" marR="96012" marT="48006" marB="48006" anchor="ctr"/>
                </a:tc>
                <a:tc>
                  <a:txBody>
                    <a:bodyPr/>
                    <a:lstStyle/>
                    <a:p>
                      <a:pPr algn="ctr"/>
                      <a:r>
                        <a:rPr lang="en-US" sz="1100" dirty="0"/>
                        <a:t>1.689359</a:t>
                      </a:r>
                    </a:p>
                  </a:txBody>
                  <a:tcPr marL="96012" marR="96012" marT="48006" marB="48006" anchor="ctr"/>
                </a:tc>
                <a:tc>
                  <a:txBody>
                    <a:bodyPr/>
                    <a:lstStyle/>
                    <a:p>
                      <a:pPr algn="ctr"/>
                      <a:r>
                        <a:rPr lang="en-US" sz="1100" dirty="0"/>
                        <a:t>1.657531</a:t>
                      </a:r>
                    </a:p>
                  </a:txBody>
                  <a:tcPr marL="96012" marR="96012" marT="48006" marB="48006" anchor="ctr"/>
                </a:tc>
                <a:tc>
                  <a:txBody>
                    <a:bodyPr/>
                    <a:lstStyle/>
                    <a:p>
                      <a:pPr algn="ctr"/>
                      <a:r>
                        <a:rPr lang="en-US" sz="1100" dirty="0"/>
                        <a:t>2.009710</a:t>
                      </a:r>
                    </a:p>
                  </a:txBody>
                  <a:tcPr marL="96012" marR="96012" marT="48006" marB="48006" anchor="ctr"/>
                </a:tc>
                <a:tc>
                  <a:txBody>
                    <a:bodyPr/>
                    <a:lstStyle/>
                    <a:p>
                      <a:pPr algn="ctr"/>
                      <a:r>
                        <a:rPr lang="en-US" sz="1100" dirty="0"/>
                        <a:t>1.085407</a:t>
                      </a:r>
                    </a:p>
                  </a:txBody>
                  <a:tcPr marL="96012" marR="96012" marT="48006" marB="48006" anchor="ctr"/>
                </a:tc>
                <a:tc>
                  <a:txBody>
                    <a:bodyPr/>
                    <a:lstStyle/>
                    <a:p>
                      <a:pPr algn="ctr"/>
                      <a:r>
                        <a:rPr lang="en-US" sz="1100" dirty="0"/>
                        <a:t>1.649402</a:t>
                      </a:r>
                    </a:p>
                  </a:txBody>
                  <a:tcPr marL="96012" marR="96012" marT="48006" marB="48006" anchor="ctr"/>
                </a:tc>
                <a:tc>
                  <a:txBody>
                    <a:bodyPr/>
                    <a:lstStyle/>
                    <a:p>
                      <a:pPr algn="ctr"/>
                      <a:r>
                        <a:rPr lang="en-US" sz="1100" dirty="0"/>
                        <a:t>1.092251</a:t>
                      </a:r>
                    </a:p>
                  </a:txBody>
                  <a:tcPr marL="96012" marR="96012" marT="48006" marB="48006" anchor="ctr"/>
                </a:tc>
                <a:tc>
                  <a:txBody>
                    <a:bodyPr/>
                    <a:lstStyle/>
                    <a:p>
                      <a:pPr algn="ctr"/>
                      <a:r>
                        <a:rPr lang="en-US" sz="1100" dirty="0"/>
                        <a:t>1.080448</a:t>
                      </a:r>
                    </a:p>
                  </a:txBody>
                  <a:tcPr marL="96012" marR="96012" marT="48006" marB="48006" anchor="ctr"/>
                </a:tc>
                <a:tc>
                  <a:txBody>
                    <a:bodyPr/>
                    <a:lstStyle/>
                    <a:p>
                      <a:pPr algn="ctr"/>
                      <a:r>
                        <a:rPr lang="en-US" sz="1100" dirty="0"/>
                        <a:t>94.353343</a:t>
                      </a:r>
                    </a:p>
                  </a:txBody>
                  <a:tcPr marL="96012" marR="96012" marT="48006" marB="48006" anchor="ctr"/>
                </a:tc>
                <a:tc>
                  <a:txBody>
                    <a:bodyPr/>
                    <a:lstStyle/>
                    <a:p>
                      <a:pPr algn="ctr"/>
                      <a:r>
                        <a:rPr lang="en-US" sz="1100" dirty="0"/>
                        <a:t>80.508003</a:t>
                      </a:r>
                    </a:p>
                  </a:txBody>
                  <a:tcPr marL="96012" marR="96012" marT="48006" marB="48006" anchor="ctr"/>
                </a:tc>
                <a:tc>
                  <a:txBody>
                    <a:bodyPr/>
                    <a:lstStyle/>
                    <a:p>
                      <a:pPr algn="ctr"/>
                      <a:r>
                        <a:rPr lang="en-US" sz="1100" dirty="0"/>
                        <a:t>72.790272</a:t>
                      </a:r>
                    </a:p>
                  </a:txBody>
                  <a:tcPr marL="96012" marR="96012" marT="48006" marB="48006" anchor="ctr"/>
                </a:tc>
                <a:tc>
                  <a:txBody>
                    <a:bodyPr/>
                    <a:lstStyle/>
                    <a:p>
                      <a:pPr algn="ctr"/>
                      <a:r>
                        <a:rPr lang="en-US" sz="1100" dirty="0"/>
                        <a:t>77.878168</a:t>
                      </a:r>
                    </a:p>
                  </a:txBody>
                  <a:tcPr marL="96012" marR="96012" marT="48006" marB="48006" anchor="ctr"/>
                </a:tc>
                <a:extLst>
                  <a:ext uri="{0D108BD9-81ED-4DB2-BD59-A6C34878D82A}">
                    <a16:rowId xmlns:a16="http://schemas.microsoft.com/office/drawing/2014/main" val="2932802902"/>
                  </a:ext>
                </a:extLst>
              </a:tr>
              <a:tr h="672084">
                <a:tc rowSpan="6">
                  <a:txBody>
                    <a:bodyPr/>
                    <a:lstStyle/>
                    <a:p>
                      <a:pPr algn="ctr"/>
                      <a:r>
                        <a:rPr lang="en-US" sz="2000" dirty="0" err="1"/>
                        <a:t>DoWhy</a:t>
                      </a:r>
                      <a:endParaRPr lang="en-US" sz="2000" dirty="0"/>
                    </a:p>
                  </a:txBody>
                  <a:tcPr marL="96012" marR="96012" marT="48006" marB="48006" vert="vert270" anchor="ctr"/>
                </a:tc>
                <a:tc>
                  <a:txBody>
                    <a:bodyPr/>
                    <a:lstStyle/>
                    <a:p>
                      <a:pPr algn="l"/>
                      <a:r>
                        <a:rPr lang="en-US" sz="2000" dirty="0"/>
                        <a:t>No assumptions</a:t>
                      </a:r>
                    </a:p>
                  </a:txBody>
                  <a:tcPr marL="96012" marR="96012" marT="48006" marB="48006" anchor="ctr"/>
                </a:tc>
                <a:tc>
                  <a:txBody>
                    <a:bodyPr/>
                    <a:lstStyle/>
                    <a:p>
                      <a:pPr algn="ctr"/>
                      <a:r>
                        <a:rPr lang="en-US" sz="1100" dirty="0"/>
                        <a:t>7.875684</a:t>
                      </a:r>
                    </a:p>
                  </a:txBody>
                  <a:tcPr marL="96012" marR="96012" marT="48006" marB="48006" anchor="ctr"/>
                </a:tc>
                <a:tc>
                  <a:txBody>
                    <a:bodyPr/>
                    <a:lstStyle/>
                    <a:p>
                      <a:pPr algn="ctr"/>
                      <a:r>
                        <a:rPr lang="en-US" sz="1100" dirty="0"/>
                        <a:t>3.119502</a:t>
                      </a:r>
                    </a:p>
                  </a:txBody>
                  <a:tcPr marL="96012" marR="96012" marT="48006" marB="48006" anchor="ctr"/>
                </a:tc>
                <a:tc>
                  <a:txBody>
                    <a:bodyPr/>
                    <a:lstStyle/>
                    <a:p>
                      <a:pPr algn="ctr"/>
                      <a:r>
                        <a:rPr lang="en-US" sz="1100" dirty="0"/>
                        <a:t>7.659048</a:t>
                      </a:r>
                    </a:p>
                  </a:txBody>
                  <a:tcPr marL="96012" marR="96012" marT="48006" marB="48006" anchor="ctr"/>
                </a:tc>
                <a:tc>
                  <a:txBody>
                    <a:bodyPr/>
                    <a:lstStyle/>
                    <a:p>
                      <a:pPr algn="ctr"/>
                      <a:r>
                        <a:rPr lang="en-US" sz="1100" dirty="0"/>
                        <a:t>3.724732</a:t>
                      </a:r>
                    </a:p>
                  </a:txBody>
                  <a:tcPr marL="96012" marR="96012" marT="48006" marB="48006" anchor="ctr"/>
                </a:tc>
                <a:tc>
                  <a:txBody>
                    <a:bodyPr/>
                    <a:lstStyle/>
                    <a:p>
                      <a:pPr algn="ctr"/>
                      <a:r>
                        <a:rPr lang="en-US" sz="1100" dirty="0"/>
                        <a:t>2.098624</a:t>
                      </a:r>
                    </a:p>
                  </a:txBody>
                  <a:tcPr marL="96012" marR="96012" marT="48006" marB="48006" anchor="ctr"/>
                </a:tc>
                <a:tc>
                  <a:txBody>
                    <a:bodyPr/>
                    <a:lstStyle/>
                    <a:p>
                      <a:pPr algn="ctr"/>
                      <a:r>
                        <a:rPr lang="en-US" sz="1100" dirty="0"/>
                        <a:t>1.100287</a:t>
                      </a:r>
                    </a:p>
                  </a:txBody>
                  <a:tcPr marL="96012" marR="96012" marT="48006" marB="48006" anchor="ctr"/>
                </a:tc>
                <a:tc>
                  <a:txBody>
                    <a:bodyPr/>
                    <a:lstStyle/>
                    <a:p>
                      <a:pPr algn="ctr"/>
                      <a:r>
                        <a:rPr lang="en-US" sz="1100" dirty="0"/>
                        <a:t>2.828897</a:t>
                      </a:r>
                    </a:p>
                  </a:txBody>
                  <a:tcPr marL="96012" marR="96012" marT="48006" marB="48006" anchor="ctr"/>
                </a:tc>
                <a:tc>
                  <a:txBody>
                    <a:bodyPr/>
                    <a:lstStyle/>
                    <a:p>
                      <a:pPr algn="ctr"/>
                      <a:r>
                        <a:rPr lang="en-US" sz="1100" dirty="0"/>
                        <a:t>1.218973</a:t>
                      </a:r>
                    </a:p>
                  </a:txBody>
                  <a:tcPr marL="96012" marR="96012" marT="48006" marB="48006" anchor="ctr"/>
                </a:tc>
                <a:tc>
                  <a:txBody>
                    <a:bodyPr/>
                    <a:lstStyle/>
                    <a:p>
                      <a:pPr algn="ctr"/>
                      <a:r>
                        <a:rPr lang="en-US" sz="1100" dirty="0"/>
                        <a:t>132.263201</a:t>
                      </a:r>
                    </a:p>
                  </a:txBody>
                  <a:tcPr marL="96012" marR="96012" marT="48006" marB="48006" anchor="ctr"/>
                </a:tc>
                <a:tc>
                  <a:txBody>
                    <a:bodyPr/>
                    <a:lstStyle/>
                    <a:p>
                      <a:pPr algn="ctr"/>
                      <a:r>
                        <a:rPr lang="en-US" sz="1100" dirty="0"/>
                        <a:t>170.930835</a:t>
                      </a:r>
                    </a:p>
                  </a:txBody>
                  <a:tcPr marL="96012" marR="96012" marT="48006" marB="48006" anchor="ctr"/>
                </a:tc>
                <a:tc>
                  <a:txBody>
                    <a:bodyPr/>
                    <a:lstStyle/>
                    <a:p>
                      <a:pPr algn="ctr"/>
                      <a:r>
                        <a:rPr lang="en-US" sz="1100" dirty="0"/>
                        <a:t>273.555776</a:t>
                      </a:r>
                    </a:p>
                  </a:txBody>
                  <a:tcPr marL="96012" marR="96012" marT="48006" marB="48006" anchor="ctr"/>
                </a:tc>
                <a:tc>
                  <a:txBody>
                    <a:bodyPr/>
                    <a:lstStyle/>
                    <a:p>
                      <a:pPr algn="ctr"/>
                      <a:r>
                        <a:rPr lang="en-US" sz="1100" dirty="0"/>
                        <a:t>106.213170</a:t>
                      </a:r>
                    </a:p>
                  </a:txBody>
                  <a:tcPr marL="96012" marR="96012" marT="48006" marB="48006" anchor="ctr"/>
                </a:tc>
                <a:extLst>
                  <a:ext uri="{0D108BD9-81ED-4DB2-BD59-A6C34878D82A}">
                    <a16:rowId xmlns:a16="http://schemas.microsoft.com/office/drawing/2014/main" val="4293697774"/>
                  </a:ext>
                </a:extLst>
              </a:tr>
              <a:tr h="672084">
                <a:tc vMerge="1">
                  <a:txBody>
                    <a:bodyPr/>
                    <a:lstStyle/>
                    <a:p>
                      <a:endParaRPr lang="en-US" dirty="0"/>
                    </a:p>
                  </a:txBody>
                  <a:tcPr/>
                </a:tc>
                <a:tc>
                  <a:txBody>
                    <a:bodyPr/>
                    <a:lstStyle/>
                    <a:p>
                      <a:pPr algn="l"/>
                      <a:r>
                        <a:rPr lang="en-US" sz="2000" dirty="0"/>
                        <a:t>Total Effect with Graphs</a:t>
                      </a:r>
                    </a:p>
                  </a:txBody>
                  <a:tcPr marL="96012" marR="96012" marT="48006" marB="48006" anchor="ctr"/>
                </a:tc>
                <a:tc>
                  <a:txBody>
                    <a:bodyPr/>
                    <a:lstStyle/>
                    <a:p>
                      <a:pPr algn="ctr"/>
                      <a:r>
                        <a:rPr lang="en-US" sz="1100" dirty="0"/>
                        <a:t>6.996398</a:t>
                      </a:r>
                    </a:p>
                  </a:txBody>
                  <a:tcPr marL="96012" marR="96012" marT="48006" marB="48006" anchor="ctr"/>
                </a:tc>
                <a:tc>
                  <a:txBody>
                    <a:bodyPr/>
                    <a:lstStyle/>
                    <a:p>
                      <a:pPr algn="ctr"/>
                      <a:r>
                        <a:rPr lang="en-US" sz="1100" dirty="0"/>
                        <a:t>2.999586</a:t>
                      </a:r>
                    </a:p>
                  </a:txBody>
                  <a:tcPr marL="96012" marR="96012" marT="48006" marB="48006" anchor="ctr"/>
                </a:tc>
                <a:tc>
                  <a:txBody>
                    <a:bodyPr/>
                    <a:lstStyle/>
                    <a:p>
                      <a:pPr algn="ctr"/>
                      <a:r>
                        <a:rPr lang="en-US" sz="1100" dirty="0"/>
                        <a:t>7.005180</a:t>
                      </a:r>
                    </a:p>
                  </a:txBody>
                  <a:tcPr marL="96012" marR="96012" marT="48006" marB="48006" anchor="ctr"/>
                </a:tc>
                <a:tc>
                  <a:txBody>
                    <a:bodyPr/>
                    <a:lstStyle/>
                    <a:p>
                      <a:pPr algn="ctr"/>
                      <a:r>
                        <a:rPr lang="en-US" sz="1100" dirty="0"/>
                        <a:t>3.009200</a:t>
                      </a:r>
                    </a:p>
                  </a:txBody>
                  <a:tcPr marL="96012" marR="96012" marT="48006" marB="48006" anchor="ctr"/>
                </a:tc>
                <a:tc>
                  <a:txBody>
                    <a:bodyPr/>
                    <a:lstStyle/>
                    <a:p>
                      <a:pPr algn="ctr"/>
                      <a:r>
                        <a:rPr lang="en-US" sz="1100" dirty="0"/>
                        <a:t>2.445608</a:t>
                      </a:r>
                    </a:p>
                  </a:txBody>
                  <a:tcPr marL="96012" marR="96012" marT="48006" marB="48006" anchor="ctr"/>
                </a:tc>
                <a:tc>
                  <a:txBody>
                    <a:bodyPr/>
                    <a:lstStyle/>
                    <a:p>
                      <a:pPr algn="ctr"/>
                      <a:r>
                        <a:rPr lang="en-US" sz="1100" dirty="0"/>
                        <a:t>1.118811</a:t>
                      </a:r>
                    </a:p>
                  </a:txBody>
                  <a:tcPr marL="96012" marR="96012" marT="48006" marB="48006" anchor="ctr"/>
                </a:tc>
                <a:tc>
                  <a:txBody>
                    <a:bodyPr/>
                    <a:lstStyle/>
                    <a:p>
                      <a:pPr algn="ctr"/>
                      <a:r>
                        <a:rPr lang="en-US" sz="1100" dirty="0"/>
                        <a:t>2.843923</a:t>
                      </a:r>
                    </a:p>
                  </a:txBody>
                  <a:tcPr marL="96012" marR="96012" marT="48006" marB="48006" anchor="ctr"/>
                </a:tc>
                <a:tc>
                  <a:txBody>
                    <a:bodyPr/>
                    <a:lstStyle/>
                    <a:p>
                      <a:pPr algn="ctr"/>
                      <a:r>
                        <a:rPr lang="en-US" sz="1100" dirty="0"/>
                        <a:t>1.273213</a:t>
                      </a:r>
                    </a:p>
                  </a:txBody>
                  <a:tcPr marL="96012" marR="96012" marT="48006" marB="48006" anchor="ctr"/>
                </a:tc>
                <a:tc>
                  <a:txBody>
                    <a:bodyPr/>
                    <a:lstStyle/>
                    <a:p>
                      <a:pPr algn="ctr"/>
                      <a:r>
                        <a:rPr lang="en-US" sz="1100" dirty="0"/>
                        <a:t>111.214811</a:t>
                      </a:r>
                    </a:p>
                  </a:txBody>
                  <a:tcPr marL="96012" marR="96012" marT="48006" marB="48006" anchor="ctr"/>
                </a:tc>
                <a:tc>
                  <a:txBody>
                    <a:bodyPr/>
                    <a:lstStyle/>
                    <a:p>
                      <a:pPr algn="ctr"/>
                      <a:r>
                        <a:rPr lang="en-US" sz="1100" dirty="0"/>
                        <a:t>146.574038</a:t>
                      </a:r>
                    </a:p>
                  </a:txBody>
                  <a:tcPr marL="96012" marR="96012" marT="48006" marB="48006" anchor="ctr"/>
                </a:tc>
                <a:tc>
                  <a:txBody>
                    <a:bodyPr/>
                    <a:lstStyle/>
                    <a:p>
                      <a:pPr algn="ctr"/>
                      <a:r>
                        <a:rPr lang="en-US" sz="1100" dirty="0"/>
                        <a:t>422.447197</a:t>
                      </a:r>
                    </a:p>
                  </a:txBody>
                  <a:tcPr marL="96012" marR="96012" marT="48006" marB="48006" anchor="ctr"/>
                </a:tc>
                <a:tc>
                  <a:txBody>
                    <a:bodyPr/>
                    <a:lstStyle/>
                    <a:p>
                      <a:pPr algn="ctr"/>
                      <a:r>
                        <a:rPr lang="en-US" sz="1100" dirty="0"/>
                        <a:t>155.072832</a:t>
                      </a:r>
                    </a:p>
                  </a:txBody>
                  <a:tcPr marL="96012" marR="96012" marT="48006" marB="48006" anchor="ctr"/>
                </a:tc>
                <a:extLst>
                  <a:ext uri="{0D108BD9-81ED-4DB2-BD59-A6C34878D82A}">
                    <a16:rowId xmlns:a16="http://schemas.microsoft.com/office/drawing/2014/main" val="3427717202"/>
                  </a:ext>
                </a:extLst>
              </a:tr>
              <a:tr h="70088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Total Effect with Graphs</a:t>
                      </a:r>
                    </a:p>
                    <a:p>
                      <a:pPr algn="l"/>
                      <a:r>
                        <a:rPr lang="en-US" sz="2000" dirty="0"/>
                        <a:t>+ Assumptions </a:t>
                      </a:r>
                    </a:p>
                  </a:txBody>
                  <a:tcPr marL="96012" marR="96012" marT="48006" marB="48006" anchor="ctr"/>
                </a:tc>
                <a:tc>
                  <a:txBody>
                    <a:bodyPr/>
                    <a:lstStyle/>
                    <a:p>
                      <a:pPr algn="ctr"/>
                      <a:r>
                        <a:rPr lang="en-US" sz="1100" dirty="0"/>
                        <a:t>7.003056</a:t>
                      </a:r>
                    </a:p>
                  </a:txBody>
                  <a:tcPr marL="96012" marR="96012" marT="48006" marB="48006" anchor="ctr"/>
                </a:tc>
                <a:tc>
                  <a:txBody>
                    <a:bodyPr/>
                    <a:lstStyle/>
                    <a:p>
                      <a:pPr algn="ctr"/>
                      <a:r>
                        <a:rPr lang="en-US" sz="1100" dirty="0"/>
                        <a:t>3.002144</a:t>
                      </a:r>
                    </a:p>
                  </a:txBody>
                  <a:tcPr marL="96012" marR="96012" marT="48006" marB="48006" anchor="ctr"/>
                </a:tc>
                <a:tc>
                  <a:txBody>
                    <a:bodyPr/>
                    <a:lstStyle/>
                    <a:p>
                      <a:pPr algn="ctr"/>
                      <a:r>
                        <a:rPr lang="en-US" sz="1100" dirty="0"/>
                        <a:t>6.993155</a:t>
                      </a:r>
                    </a:p>
                  </a:txBody>
                  <a:tcPr marL="96012" marR="96012" marT="48006" marB="48006" anchor="ctr"/>
                </a:tc>
                <a:tc>
                  <a:txBody>
                    <a:bodyPr/>
                    <a:lstStyle/>
                    <a:p>
                      <a:pPr algn="ctr"/>
                      <a:r>
                        <a:rPr lang="en-US" sz="1100" dirty="0"/>
                        <a:t>2.994976</a:t>
                      </a:r>
                    </a:p>
                  </a:txBody>
                  <a:tcPr marL="96012" marR="96012" marT="48006" marB="48006" anchor="ctr"/>
                </a:tc>
                <a:tc>
                  <a:txBody>
                    <a:bodyPr/>
                    <a:lstStyle/>
                    <a:p>
                      <a:pPr algn="ctr"/>
                      <a:r>
                        <a:rPr lang="en-US" sz="1100" dirty="0"/>
                        <a:t>2.443595</a:t>
                      </a:r>
                    </a:p>
                  </a:txBody>
                  <a:tcPr marL="96012" marR="96012" marT="48006" marB="48006" anchor="ctr"/>
                </a:tc>
                <a:tc>
                  <a:txBody>
                    <a:bodyPr/>
                    <a:lstStyle/>
                    <a:p>
                      <a:pPr algn="ctr"/>
                      <a:r>
                        <a:rPr lang="en-US" sz="1100" dirty="0"/>
                        <a:t>1.115239</a:t>
                      </a:r>
                    </a:p>
                  </a:txBody>
                  <a:tcPr marL="96012" marR="96012" marT="48006" marB="48006" anchor="ctr"/>
                </a:tc>
                <a:tc>
                  <a:txBody>
                    <a:bodyPr/>
                    <a:lstStyle/>
                    <a:p>
                      <a:pPr algn="ctr"/>
                      <a:r>
                        <a:rPr lang="en-US" sz="1100" dirty="0"/>
                        <a:t>2.842612</a:t>
                      </a:r>
                    </a:p>
                  </a:txBody>
                  <a:tcPr marL="96012" marR="96012" marT="48006" marB="48006" anchor="ctr"/>
                </a:tc>
                <a:tc>
                  <a:txBody>
                    <a:bodyPr/>
                    <a:lstStyle/>
                    <a:p>
                      <a:pPr algn="ctr"/>
                      <a:r>
                        <a:rPr lang="en-US" sz="1100" dirty="0"/>
                        <a:t>1.272468</a:t>
                      </a:r>
                    </a:p>
                  </a:txBody>
                  <a:tcPr marL="96012" marR="96012" marT="48006" marB="48006" anchor="ctr"/>
                </a:tc>
                <a:tc>
                  <a:txBody>
                    <a:bodyPr/>
                    <a:lstStyle/>
                    <a:p>
                      <a:pPr algn="ctr"/>
                      <a:r>
                        <a:rPr lang="en-US" sz="1100" dirty="0"/>
                        <a:t>379.847935</a:t>
                      </a:r>
                    </a:p>
                  </a:txBody>
                  <a:tcPr marL="96012" marR="96012" marT="48006" marB="48006" anchor="ctr"/>
                </a:tc>
                <a:tc>
                  <a:txBody>
                    <a:bodyPr/>
                    <a:lstStyle/>
                    <a:p>
                      <a:pPr algn="ctr"/>
                      <a:r>
                        <a:rPr lang="en-US" sz="1100" dirty="0"/>
                        <a:t>148.375797</a:t>
                      </a:r>
                    </a:p>
                  </a:txBody>
                  <a:tcPr marL="96012" marR="96012" marT="48006" marB="48006" anchor="ctr"/>
                </a:tc>
                <a:tc>
                  <a:txBody>
                    <a:bodyPr/>
                    <a:lstStyle/>
                    <a:p>
                      <a:pPr algn="ctr"/>
                      <a:r>
                        <a:rPr lang="en-US" sz="1100" dirty="0"/>
                        <a:t>346.681036</a:t>
                      </a:r>
                    </a:p>
                  </a:txBody>
                  <a:tcPr marL="96012" marR="96012" marT="48006" marB="48006" anchor="ctr"/>
                </a:tc>
                <a:tc>
                  <a:txBody>
                    <a:bodyPr/>
                    <a:lstStyle/>
                    <a:p>
                      <a:pPr algn="ctr"/>
                      <a:r>
                        <a:rPr lang="en-US" sz="1100" dirty="0"/>
                        <a:t>98.539470</a:t>
                      </a:r>
                    </a:p>
                  </a:txBody>
                  <a:tcPr marL="96012" marR="96012" marT="48006" marB="48006" anchor="ctr"/>
                </a:tc>
                <a:extLst>
                  <a:ext uri="{0D108BD9-81ED-4DB2-BD59-A6C34878D82A}">
                    <a16:rowId xmlns:a16="http://schemas.microsoft.com/office/drawing/2014/main" val="3892313534"/>
                  </a:ext>
                </a:extLst>
              </a:tr>
              <a:tr h="700888">
                <a:tc vMerge="1">
                  <a:txBody>
                    <a:bodyPr/>
                    <a:lstStyle/>
                    <a:p>
                      <a:endParaRPr lang="en-US" dirty="0"/>
                    </a:p>
                  </a:txBody>
                  <a:tcPr/>
                </a:tc>
                <a:tc>
                  <a:txBody>
                    <a:bodyPr/>
                    <a:lstStyle/>
                    <a:p>
                      <a:pPr algn="l"/>
                      <a:r>
                        <a:rPr lang="en-US" sz="2000" dirty="0"/>
                        <a:t>Total Effect with Graphs + Noise</a:t>
                      </a:r>
                    </a:p>
                  </a:txBody>
                  <a:tcPr marL="96012" marR="96012" marT="48006" marB="48006" anchor="ctr"/>
                </a:tc>
                <a:tc>
                  <a:txBody>
                    <a:bodyPr/>
                    <a:lstStyle/>
                    <a:p>
                      <a:pPr algn="ctr"/>
                      <a:r>
                        <a:rPr lang="en-US" sz="1100" dirty="0"/>
                        <a:t>7.049098</a:t>
                      </a:r>
                    </a:p>
                  </a:txBody>
                  <a:tcPr marL="96012" marR="96012" marT="48006" marB="48006" anchor="ctr"/>
                </a:tc>
                <a:tc>
                  <a:txBody>
                    <a:bodyPr/>
                    <a:lstStyle/>
                    <a:p>
                      <a:pPr algn="ctr"/>
                      <a:r>
                        <a:rPr lang="en-US" sz="1100" dirty="0"/>
                        <a:t>0.807026</a:t>
                      </a:r>
                    </a:p>
                  </a:txBody>
                  <a:tcPr marL="96012" marR="96012" marT="48006" marB="48006" anchor="ctr"/>
                </a:tc>
                <a:tc>
                  <a:txBody>
                    <a:bodyPr/>
                    <a:lstStyle/>
                    <a:p>
                      <a:pPr algn="ctr"/>
                      <a:r>
                        <a:rPr lang="en-US" sz="1100" dirty="0"/>
                        <a:t>6.997600</a:t>
                      </a:r>
                    </a:p>
                  </a:txBody>
                  <a:tcPr marL="96012" marR="96012" marT="48006" marB="48006" anchor="ctr"/>
                </a:tc>
                <a:tc>
                  <a:txBody>
                    <a:bodyPr/>
                    <a:lstStyle/>
                    <a:p>
                      <a:pPr algn="ctr"/>
                      <a:r>
                        <a:rPr lang="en-US" sz="1100" dirty="0"/>
                        <a:t>1.546680</a:t>
                      </a:r>
                    </a:p>
                  </a:txBody>
                  <a:tcPr marL="96012" marR="96012" marT="48006" marB="48006" anchor="ctr"/>
                </a:tc>
                <a:tc>
                  <a:txBody>
                    <a:bodyPr/>
                    <a:lstStyle/>
                    <a:p>
                      <a:pPr algn="ctr"/>
                      <a:r>
                        <a:rPr lang="en-US" sz="1100" dirty="0"/>
                        <a:t>2.417655</a:t>
                      </a:r>
                    </a:p>
                  </a:txBody>
                  <a:tcPr marL="96012" marR="96012" marT="48006" marB="48006" anchor="ctr"/>
                </a:tc>
                <a:tc>
                  <a:txBody>
                    <a:bodyPr/>
                    <a:lstStyle/>
                    <a:p>
                      <a:pPr algn="ctr"/>
                      <a:r>
                        <a:rPr lang="en-US" sz="1100" dirty="0"/>
                        <a:t>4.389843</a:t>
                      </a:r>
                    </a:p>
                  </a:txBody>
                  <a:tcPr marL="96012" marR="96012" marT="48006" marB="48006" anchor="ctr"/>
                </a:tc>
                <a:tc>
                  <a:txBody>
                    <a:bodyPr/>
                    <a:lstStyle/>
                    <a:p>
                      <a:pPr algn="ctr"/>
                      <a:r>
                        <a:rPr lang="en-US" sz="1100" dirty="0"/>
                        <a:t>2.846820</a:t>
                      </a:r>
                    </a:p>
                  </a:txBody>
                  <a:tcPr marL="96012" marR="96012" marT="48006" marB="48006" anchor="ctr"/>
                </a:tc>
                <a:tc>
                  <a:txBody>
                    <a:bodyPr/>
                    <a:lstStyle/>
                    <a:p>
                      <a:pPr algn="ctr"/>
                      <a:r>
                        <a:rPr lang="en-US" sz="1100" dirty="0"/>
                        <a:t>3.336170</a:t>
                      </a:r>
                    </a:p>
                  </a:txBody>
                  <a:tcPr marL="96012" marR="96012" marT="48006" marB="48006" anchor="ctr"/>
                </a:tc>
                <a:tc>
                  <a:txBody>
                    <a:bodyPr/>
                    <a:lstStyle/>
                    <a:p>
                      <a:pPr algn="ctr"/>
                      <a:r>
                        <a:rPr lang="en-US" sz="1100" dirty="0"/>
                        <a:t>191.153811</a:t>
                      </a:r>
                    </a:p>
                  </a:txBody>
                  <a:tcPr marL="96012" marR="96012" marT="48006" marB="48006" anchor="ctr"/>
                </a:tc>
                <a:tc>
                  <a:txBody>
                    <a:bodyPr/>
                    <a:lstStyle/>
                    <a:p>
                      <a:pPr algn="ctr"/>
                      <a:r>
                        <a:rPr lang="en-US" sz="1100" dirty="0"/>
                        <a:t>115.018138</a:t>
                      </a:r>
                    </a:p>
                  </a:txBody>
                  <a:tcPr marL="96012" marR="96012" marT="48006" marB="48006" anchor="ctr"/>
                </a:tc>
                <a:tc>
                  <a:txBody>
                    <a:bodyPr/>
                    <a:lstStyle/>
                    <a:p>
                      <a:pPr algn="ctr"/>
                      <a:r>
                        <a:rPr lang="en-US" sz="1100" dirty="0"/>
                        <a:t>287.428819</a:t>
                      </a:r>
                    </a:p>
                  </a:txBody>
                  <a:tcPr marL="96012" marR="96012" marT="48006" marB="48006" anchor="ctr"/>
                </a:tc>
                <a:tc>
                  <a:txBody>
                    <a:bodyPr/>
                    <a:lstStyle/>
                    <a:p>
                      <a:pPr algn="ctr"/>
                      <a:r>
                        <a:rPr lang="en-US" sz="1100" dirty="0"/>
                        <a:t>119.201149</a:t>
                      </a:r>
                    </a:p>
                  </a:txBody>
                  <a:tcPr marL="96012" marR="96012" marT="48006" marB="48006" anchor="ctr"/>
                </a:tc>
                <a:extLst>
                  <a:ext uri="{0D108BD9-81ED-4DB2-BD59-A6C34878D82A}">
                    <a16:rowId xmlns:a16="http://schemas.microsoft.com/office/drawing/2014/main" val="580678598"/>
                  </a:ext>
                </a:extLst>
              </a:tr>
              <a:tr h="700888">
                <a:tc vMerge="1">
                  <a:txBody>
                    <a:bodyPr/>
                    <a:lstStyle/>
                    <a:p>
                      <a:endParaRPr lang="en-US" dirty="0"/>
                    </a:p>
                  </a:txBody>
                  <a:tcPr/>
                </a:tc>
                <a:tc>
                  <a:txBody>
                    <a:bodyPr/>
                    <a:lstStyle/>
                    <a:p>
                      <a:pPr algn="l"/>
                      <a:r>
                        <a:rPr lang="en-US" sz="2000" dirty="0"/>
                        <a:t>Direct Effect with Assumptions</a:t>
                      </a:r>
                    </a:p>
                  </a:txBody>
                  <a:tcPr marL="96012" marR="96012" marT="48006" marB="48006" anchor="ctr"/>
                </a:tc>
                <a:tc>
                  <a:txBody>
                    <a:bodyPr/>
                    <a:lstStyle/>
                    <a:p>
                      <a:pPr algn="ctr"/>
                      <a:r>
                        <a:rPr lang="en-US" sz="1100" dirty="0"/>
                        <a:t>3.008007</a:t>
                      </a:r>
                    </a:p>
                  </a:txBody>
                  <a:tcPr marL="96012" marR="96012" marT="48006" marB="48006" anchor="ctr"/>
                </a:tc>
                <a:tc>
                  <a:txBody>
                    <a:bodyPr/>
                    <a:lstStyle/>
                    <a:p>
                      <a:pPr algn="ctr"/>
                      <a:r>
                        <a:rPr lang="en-US" sz="1100" dirty="0"/>
                        <a:t>3.002003</a:t>
                      </a:r>
                    </a:p>
                  </a:txBody>
                  <a:tcPr marL="96012" marR="96012" marT="48006" marB="48006" anchor="ctr"/>
                </a:tc>
                <a:tc>
                  <a:txBody>
                    <a:bodyPr/>
                    <a:lstStyle/>
                    <a:p>
                      <a:pPr algn="ctr"/>
                      <a:r>
                        <a:rPr lang="en-US" sz="1100" dirty="0"/>
                        <a:t>3.003361</a:t>
                      </a:r>
                    </a:p>
                  </a:txBody>
                  <a:tcPr marL="96012" marR="96012" marT="48006" marB="48006" anchor="ctr"/>
                </a:tc>
                <a:tc>
                  <a:txBody>
                    <a:bodyPr/>
                    <a:lstStyle/>
                    <a:p>
                      <a:pPr algn="ctr"/>
                      <a:r>
                        <a:rPr lang="en-US" sz="1100" dirty="0"/>
                        <a:t>3.001502</a:t>
                      </a:r>
                    </a:p>
                  </a:txBody>
                  <a:tcPr marL="96012" marR="96012" marT="48006" marB="48006" anchor="ctr"/>
                </a:tc>
                <a:tc>
                  <a:txBody>
                    <a:bodyPr/>
                    <a:lstStyle/>
                    <a:p>
                      <a:pPr algn="ctr"/>
                      <a:r>
                        <a:rPr lang="en-US" sz="1100" dirty="0"/>
                        <a:t>1.416740</a:t>
                      </a:r>
                    </a:p>
                  </a:txBody>
                  <a:tcPr marL="96012" marR="96012" marT="48006" marB="48006" anchor="ctr"/>
                </a:tc>
                <a:tc>
                  <a:txBody>
                    <a:bodyPr/>
                    <a:lstStyle/>
                    <a:p>
                      <a:pPr algn="ctr"/>
                      <a:r>
                        <a:rPr lang="en-US" sz="1100" dirty="0"/>
                        <a:t>1.418326</a:t>
                      </a:r>
                    </a:p>
                  </a:txBody>
                  <a:tcPr marL="96012" marR="96012" marT="48006" marB="48006" anchor="ctr"/>
                </a:tc>
                <a:tc>
                  <a:txBody>
                    <a:bodyPr/>
                    <a:lstStyle/>
                    <a:p>
                      <a:pPr algn="ctr"/>
                      <a:r>
                        <a:rPr lang="en-US" sz="1100" dirty="0"/>
                        <a:t>1.412575</a:t>
                      </a:r>
                    </a:p>
                  </a:txBody>
                  <a:tcPr marL="96012" marR="96012" marT="48006" marB="48006" anchor="ctr"/>
                </a:tc>
                <a:tc>
                  <a:txBody>
                    <a:bodyPr/>
                    <a:lstStyle/>
                    <a:p>
                      <a:pPr algn="ctr"/>
                      <a:r>
                        <a:rPr lang="en-US" sz="1100" dirty="0"/>
                        <a:t>1.418540</a:t>
                      </a:r>
                    </a:p>
                  </a:txBody>
                  <a:tcPr marL="96012" marR="96012" marT="48006" marB="48006" anchor="ctr"/>
                </a:tc>
                <a:tc>
                  <a:txBody>
                    <a:bodyPr/>
                    <a:lstStyle/>
                    <a:p>
                      <a:pPr algn="ctr"/>
                      <a:r>
                        <a:rPr lang="en-US" sz="1100" dirty="0"/>
                        <a:t>99.638080</a:t>
                      </a:r>
                    </a:p>
                  </a:txBody>
                  <a:tcPr marL="96012" marR="96012" marT="48006" marB="48006" anchor="ctr"/>
                </a:tc>
                <a:tc>
                  <a:txBody>
                    <a:bodyPr/>
                    <a:lstStyle/>
                    <a:p>
                      <a:pPr algn="ctr"/>
                      <a:r>
                        <a:rPr lang="en-US" sz="1100" dirty="0"/>
                        <a:t>181.790117</a:t>
                      </a:r>
                    </a:p>
                  </a:txBody>
                  <a:tcPr marL="96012" marR="96012" marT="48006" marB="48006" anchor="ctr"/>
                </a:tc>
                <a:tc>
                  <a:txBody>
                    <a:bodyPr/>
                    <a:lstStyle/>
                    <a:p>
                      <a:pPr algn="ctr"/>
                      <a:r>
                        <a:rPr lang="en-US" sz="1100" dirty="0"/>
                        <a:t>143.345810</a:t>
                      </a:r>
                    </a:p>
                  </a:txBody>
                  <a:tcPr marL="96012" marR="96012" marT="48006" marB="48006" anchor="ctr"/>
                </a:tc>
                <a:tc>
                  <a:txBody>
                    <a:bodyPr/>
                    <a:lstStyle/>
                    <a:p>
                      <a:pPr algn="ctr"/>
                      <a:r>
                        <a:rPr lang="en-US" sz="1100" dirty="0"/>
                        <a:t>87.297167</a:t>
                      </a:r>
                    </a:p>
                  </a:txBody>
                  <a:tcPr marL="96012" marR="96012" marT="48006" marB="48006" anchor="ctr"/>
                </a:tc>
                <a:extLst>
                  <a:ext uri="{0D108BD9-81ED-4DB2-BD59-A6C34878D82A}">
                    <a16:rowId xmlns:a16="http://schemas.microsoft.com/office/drawing/2014/main" val="1963025617"/>
                  </a:ext>
                </a:extLst>
              </a:tr>
              <a:tr h="70088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Direct Effect with Graphs + Assumptions</a:t>
                      </a:r>
                    </a:p>
                  </a:txBody>
                  <a:tcPr marL="96012" marR="96012" marT="48006" marB="48006" anchor="ctr"/>
                </a:tc>
                <a:tc>
                  <a:txBody>
                    <a:bodyPr/>
                    <a:lstStyle/>
                    <a:p>
                      <a:pPr algn="ctr"/>
                      <a:r>
                        <a:rPr lang="en-US" sz="1100" dirty="0"/>
                        <a:t>2.993926</a:t>
                      </a:r>
                    </a:p>
                  </a:txBody>
                  <a:tcPr marL="96012" marR="96012" marT="48006" marB="48006" anchor="ctr"/>
                </a:tc>
                <a:tc>
                  <a:txBody>
                    <a:bodyPr/>
                    <a:lstStyle/>
                    <a:p>
                      <a:pPr algn="ctr"/>
                      <a:r>
                        <a:rPr lang="en-US" sz="1100" dirty="0"/>
                        <a:t>3.116640</a:t>
                      </a:r>
                    </a:p>
                  </a:txBody>
                  <a:tcPr marL="96012" marR="96012" marT="48006" marB="48006" anchor="ctr"/>
                </a:tc>
                <a:tc>
                  <a:txBody>
                    <a:bodyPr/>
                    <a:lstStyle/>
                    <a:p>
                      <a:pPr algn="ctr"/>
                      <a:r>
                        <a:rPr lang="en-US" sz="1100" dirty="0"/>
                        <a:t>3.009257</a:t>
                      </a:r>
                    </a:p>
                  </a:txBody>
                  <a:tcPr marL="96012" marR="96012" marT="48006" marB="48006" anchor="ctr"/>
                </a:tc>
                <a:tc>
                  <a:txBody>
                    <a:bodyPr/>
                    <a:lstStyle/>
                    <a:p>
                      <a:pPr algn="ctr"/>
                      <a:r>
                        <a:rPr lang="en-US" sz="1100" dirty="0"/>
                        <a:t>3.021316</a:t>
                      </a:r>
                    </a:p>
                  </a:txBody>
                  <a:tcPr marL="96012" marR="96012" marT="48006" marB="48006" anchor="ctr"/>
                </a:tc>
                <a:tc>
                  <a:txBody>
                    <a:bodyPr/>
                    <a:lstStyle/>
                    <a:p>
                      <a:pPr algn="ctr"/>
                      <a:r>
                        <a:rPr lang="en-US" sz="1100" dirty="0"/>
                        <a:t>12.423295</a:t>
                      </a:r>
                    </a:p>
                  </a:txBody>
                  <a:tcPr marL="96012" marR="96012" marT="48006" marB="48006" anchor="ctr"/>
                </a:tc>
                <a:tc>
                  <a:txBody>
                    <a:bodyPr/>
                    <a:lstStyle/>
                    <a:p>
                      <a:pPr algn="ctr"/>
                      <a:r>
                        <a:rPr lang="en-US" sz="1100" dirty="0"/>
                        <a:t>2.108689</a:t>
                      </a:r>
                    </a:p>
                  </a:txBody>
                  <a:tcPr marL="96012" marR="96012" marT="48006" marB="48006" anchor="ctr"/>
                </a:tc>
                <a:tc>
                  <a:txBody>
                    <a:bodyPr/>
                    <a:lstStyle/>
                    <a:p>
                      <a:pPr algn="ctr"/>
                      <a:r>
                        <a:rPr lang="en-US" sz="1100" dirty="0"/>
                        <a:t>1.825239</a:t>
                      </a:r>
                    </a:p>
                  </a:txBody>
                  <a:tcPr marL="96012" marR="96012" marT="48006" marB="48006" anchor="ctr"/>
                </a:tc>
                <a:tc>
                  <a:txBody>
                    <a:bodyPr/>
                    <a:lstStyle/>
                    <a:p>
                      <a:pPr algn="ctr"/>
                      <a:r>
                        <a:rPr lang="en-US" sz="1100" dirty="0"/>
                        <a:t>1.412502</a:t>
                      </a:r>
                    </a:p>
                  </a:txBody>
                  <a:tcPr marL="96012" marR="96012" marT="48006" marB="48006" anchor="ctr"/>
                </a:tc>
                <a:tc>
                  <a:txBody>
                    <a:bodyPr/>
                    <a:lstStyle/>
                    <a:p>
                      <a:pPr algn="ctr"/>
                      <a:r>
                        <a:rPr lang="en-US" sz="1100" dirty="0"/>
                        <a:t>400.612579</a:t>
                      </a:r>
                    </a:p>
                  </a:txBody>
                  <a:tcPr marL="96012" marR="96012" marT="48006" marB="48006" anchor="ctr"/>
                </a:tc>
                <a:tc>
                  <a:txBody>
                    <a:bodyPr/>
                    <a:lstStyle/>
                    <a:p>
                      <a:pPr algn="ctr"/>
                      <a:r>
                        <a:rPr lang="en-US" sz="1100" dirty="0"/>
                        <a:t>291.902906</a:t>
                      </a:r>
                    </a:p>
                  </a:txBody>
                  <a:tcPr marL="96012" marR="96012" marT="48006" marB="48006" anchor="ctr"/>
                </a:tc>
                <a:tc>
                  <a:txBody>
                    <a:bodyPr/>
                    <a:lstStyle/>
                    <a:p>
                      <a:pPr algn="ctr"/>
                      <a:r>
                        <a:rPr lang="en-US" sz="1100" dirty="0"/>
                        <a:t>172.956156</a:t>
                      </a:r>
                    </a:p>
                  </a:txBody>
                  <a:tcPr marL="96012" marR="96012" marT="48006" marB="48006" anchor="ctr"/>
                </a:tc>
                <a:tc>
                  <a:txBody>
                    <a:bodyPr/>
                    <a:lstStyle/>
                    <a:p>
                      <a:pPr algn="ctr"/>
                      <a:r>
                        <a:rPr lang="en-US" sz="1100" dirty="0"/>
                        <a:t>81.240721</a:t>
                      </a:r>
                    </a:p>
                  </a:txBody>
                  <a:tcPr marL="96012" marR="96012" marT="48006" marB="48006" anchor="ctr"/>
                </a:tc>
                <a:extLst>
                  <a:ext uri="{0D108BD9-81ED-4DB2-BD59-A6C34878D82A}">
                    <a16:rowId xmlns:a16="http://schemas.microsoft.com/office/drawing/2014/main" val="1268472502"/>
                  </a:ext>
                </a:extLst>
              </a:tr>
              <a:tr h="67208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Counterfactual Neural Network</a:t>
                      </a:r>
                    </a:p>
                  </a:txBody>
                  <a:tcPr marL="96012" marR="96012" marT="48006" marB="48006"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Counterfactual Neural Network</a:t>
                      </a:r>
                    </a:p>
                  </a:txBody>
                  <a:tcPr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extLst>
                  <a:ext uri="{0D108BD9-81ED-4DB2-BD59-A6C34878D82A}">
                    <a16:rowId xmlns:a16="http://schemas.microsoft.com/office/drawing/2014/main" val="1866864041"/>
                  </a:ext>
                </a:extLst>
              </a:tr>
              <a:tr h="67208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err="1"/>
                        <a:t>CausalNex</a:t>
                      </a:r>
                      <a:r>
                        <a:rPr lang="en-US" sz="1900" dirty="0"/>
                        <a:t>- </a:t>
                      </a:r>
                      <a:r>
                        <a:rPr lang="en-US" sz="2000" dirty="0"/>
                        <a:t>Bayesian Network</a:t>
                      </a:r>
                    </a:p>
                  </a:txBody>
                  <a:tcPr marL="96012" marR="96012" marT="48006" marB="48006"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CausalNex</a:t>
                      </a:r>
                      <a:r>
                        <a:rPr lang="en-US" sz="1800" dirty="0"/>
                        <a:t>- </a:t>
                      </a:r>
                      <a:r>
                        <a:rPr lang="en-US" dirty="0"/>
                        <a:t>Bayesian Network</a:t>
                      </a:r>
                    </a:p>
                  </a:txBody>
                  <a:tcP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tc>
                  <a:txBody>
                    <a:bodyPr/>
                    <a:lstStyle/>
                    <a:p>
                      <a:pPr algn="ctr"/>
                      <a:endParaRPr lang="en-US" sz="1100" dirty="0"/>
                    </a:p>
                  </a:txBody>
                  <a:tcPr marL="96012" marR="96012" marT="48006" marB="48006" anchor="ctr"/>
                </a:tc>
                <a:extLst>
                  <a:ext uri="{0D108BD9-81ED-4DB2-BD59-A6C34878D82A}">
                    <a16:rowId xmlns:a16="http://schemas.microsoft.com/office/drawing/2014/main" val="1242105461"/>
                  </a:ext>
                </a:extLst>
              </a:tr>
            </a:tbl>
          </a:graphicData>
        </a:graphic>
      </p:graphicFrame>
    </p:spTree>
    <p:extLst>
      <p:ext uri="{BB962C8B-B14F-4D97-AF65-F5344CB8AC3E}">
        <p14:creationId xmlns:p14="http://schemas.microsoft.com/office/powerpoint/2010/main" val="228173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5A2D-D334-C585-7675-A3412C0117AF}"/>
              </a:ext>
            </a:extLst>
          </p:cNvPr>
          <p:cNvSpPr>
            <a:spLocks noGrp="1"/>
          </p:cNvSpPr>
          <p:nvPr>
            <p:ph type="title"/>
          </p:nvPr>
        </p:nvSpPr>
        <p:spPr>
          <a:xfrm>
            <a:off x="1440179" y="1509416"/>
            <a:ext cx="10390749" cy="1085352"/>
          </a:xfrm>
        </p:spPr>
        <p:txBody>
          <a:bodyPr>
            <a:normAutofit/>
          </a:bodyPr>
          <a:lstStyle/>
          <a:p>
            <a:r>
              <a:rPr lang="en-US" sz="4200" dirty="0">
                <a:solidFill>
                  <a:srgbClr val="FFFFFF"/>
                </a:solidFill>
              </a:rPr>
              <a:t>Aims of the Dissertation</a:t>
            </a:r>
          </a:p>
        </p:txBody>
      </p:sp>
      <p:graphicFrame>
        <p:nvGraphicFramePr>
          <p:cNvPr id="18" name="Content Placeholder 2">
            <a:extLst>
              <a:ext uri="{FF2B5EF4-FFF2-40B4-BE49-F238E27FC236}">
                <a16:creationId xmlns:a16="http://schemas.microsoft.com/office/drawing/2014/main" id="{F6DBBB58-6E7B-55D1-FB4A-5583BE4BD28F}"/>
              </a:ext>
            </a:extLst>
          </p:cNvPr>
          <p:cNvGraphicFramePr>
            <a:graphicFrameLocks noGrp="1"/>
          </p:cNvGraphicFramePr>
          <p:nvPr>
            <p:ph idx="1"/>
            <p:extLst>
              <p:ext uri="{D42A27DB-BD31-4B8C-83A1-F6EECF244321}">
                <p14:modId xmlns:p14="http://schemas.microsoft.com/office/powerpoint/2010/main" val="1635054370"/>
              </p:ext>
            </p:extLst>
          </p:nvPr>
        </p:nvGraphicFramePr>
        <p:xfrm>
          <a:off x="1440179" y="3634257"/>
          <a:ext cx="10210233" cy="386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9688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6F8F7D-60C1-965E-A245-25135E7B0F45}"/>
              </a:ext>
            </a:extLst>
          </p:cNvPr>
          <p:cNvSpPr txBox="1"/>
          <p:nvPr/>
        </p:nvSpPr>
        <p:spPr>
          <a:xfrm>
            <a:off x="880111" y="5398069"/>
            <a:ext cx="4180947" cy="2327339"/>
          </a:xfrm>
          <a:prstGeom prst="rect">
            <a:avLst/>
          </a:prstGeom>
        </p:spPr>
        <p:txBody>
          <a:bodyPr vert="horz" lIns="96012" tIns="48006" rIns="96012" bIns="48006" rtlCol="0" anchor="ctr">
            <a:normAutofit/>
          </a:bodyPr>
          <a:lstStyle/>
          <a:p>
            <a:pPr>
              <a:lnSpc>
                <a:spcPct val="90000"/>
              </a:lnSpc>
              <a:spcBef>
                <a:spcPct val="0"/>
              </a:spcBef>
              <a:spcAft>
                <a:spcPts val="630"/>
              </a:spcAft>
            </a:pPr>
            <a:r>
              <a:rPr lang="en-US" sz="4620">
                <a:latin typeface="+mj-lt"/>
                <a:ea typeface="+mj-ea"/>
                <a:cs typeface="+mj-cs"/>
              </a:rPr>
              <a:t>OLS</a:t>
            </a:r>
          </a:p>
        </p:txBody>
      </p:sp>
      <p:pic>
        <p:nvPicPr>
          <p:cNvPr id="7" name="Picture 6">
            <a:extLst>
              <a:ext uri="{FF2B5EF4-FFF2-40B4-BE49-F238E27FC236}">
                <a16:creationId xmlns:a16="http://schemas.microsoft.com/office/drawing/2014/main" id="{8C794E39-8EAE-9E9D-2450-BD35E277E01F}"/>
              </a:ext>
            </a:extLst>
          </p:cNvPr>
          <p:cNvPicPr>
            <a:picLocks noChangeAspect="1"/>
          </p:cNvPicPr>
          <p:nvPr/>
        </p:nvPicPr>
        <p:blipFill>
          <a:blip r:embed="rId2"/>
          <a:stretch>
            <a:fillRect/>
          </a:stretch>
        </p:blipFill>
        <p:spPr>
          <a:xfrm>
            <a:off x="754717" y="1939879"/>
            <a:ext cx="11292166" cy="310534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graphicFrame>
        <p:nvGraphicFramePr>
          <p:cNvPr id="8" name="Diagram 7">
            <a:extLst>
              <a:ext uri="{FF2B5EF4-FFF2-40B4-BE49-F238E27FC236}">
                <a16:creationId xmlns:a16="http://schemas.microsoft.com/office/drawing/2014/main" id="{53895AA3-2024-4362-B546-D0E6130B70D0}"/>
              </a:ext>
            </a:extLst>
          </p:cNvPr>
          <p:cNvGraphicFramePr/>
          <p:nvPr>
            <p:extLst>
              <p:ext uri="{D42A27DB-BD31-4B8C-83A1-F6EECF244321}">
                <p14:modId xmlns:p14="http://schemas.microsoft.com/office/powerpoint/2010/main" val="3906041066"/>
              </p:ext>
            </p:extLst>
          </p:nvPr>
        </p:nvGraphicFramePr>
        <p:xfrm>
          <a:off x="5219377" y="5398070"/>
          <a:ext cx="6702114" cy="2327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4308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a:xfrm>
            <a:off x="800100" y="2400810"/>
            <a:ext cx="4480560" cy="1509276"/>
          </a:xfrm>
        </p:spPr>
        <p:txBody>
          <a:bodyPr anchor="t">
            <a:normAutofit/>
          </a:bodyPr>
          <a:lstStyle/>
          <a:p>
            <a:r>
              <a:rPr lang="en-US" sz="3360"/>
              <a:t>DoWhy – with graph</a:t>
            </a:r>
          </a:p>
        </p:txBody>
      </p:sp>
      <p:graphicFrame>
        <p:nvGraphicFramePr>
          <p:cNvPr id="4" name="Content Placeholder 3">
            <a:extLst>
              <a:ext uri="{FF2B5EF4-FFF2-40B4-BE49-F238E27FC236}">
                <a16:creationId xmlns:a16="http://schemas.microsoft.com/office/drawing/2014/main" id="{C4BBBEF8-F92C-C905-E411-6FA80C30332E}"/>
              </a:ext>
            </a:extLst>
          </p:cNvPr>
          <p:cNvGraphicFramePr>
            <a:graphicFrameLocks noGrp="1"/>
          </p:cNvGraphicFramePr>
          <p:nvPr>
            <p:ph idx="1"/>
            <p:extLst>
              <p:ext uri="{D42A27DB-BD31-4B8C-83A1-F6EECF244321}">
                <p14:modId xmlns:p14="http://schemas.microsoft.com/office/powerpoint/2010/main" val="1276157878"/>
              </p:ext>
            </p:extLst>
          </p:nvPr>
        </p:nvGraphicFramePr>
        <p:xfrm>
          <a:off x="6116894" y="2080260"/>
          <a:ext cx="5776309" cy="1959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101BA482-F2DC-1E66-0C2B-A7BBE48922F3}"/>
              </a:ext>
            </a:extLst>
          </p:cNvPr>
          <p:cNvPicPr>
            <a:picLocks noChangeAspect="1"/>
          </p:cNvPicPr>
          <p:nvPr/>
        </p:nvPicPr>
        <p:blipFill>
          <a:blip r:embed="rId7"/>
          <a:stretch>
            <a:fillRect/>
          </a:stretch>
        </p:blipFill>
        <p:spPr>
          <a:xfrm>
            <a:off x="841845" y="4677609"/>
            <a:ext cx="11121390" cy="2863758"/>
          </a:xfrm>
          <a:prstGeom prst="rect">
            <a:avLst/>
          </a:prstGeom>
        </p:spPr>
      </p:pic>
      <p:sp>
        <p:nvSpPr>
          <p:cNvPr id="6" name="TextBox 5">
            <a:extLst>
              <a:ext uri="{FF2B5EF4-FFF2-40B4-BE49-F238E27FC236}">
                <a16:creationId xmlns:a16="http://schemas.microsoft.com/office/drawing/2014/main" id="{A52760F7-6B0F-F67E-D9BB-EEC8B9F26262}"/>
              </a:ext>
            </a:extLst>
          </p:cNvPr>
          <p:cNvSpPr txBox="1"/>
          <p:nvPr/>
        </p:nvSpPr>
        <p:spPr>
          <a:xfrm>
            <a:off x="908397" y="4121952"/>
            <a:ext cx="3813159" cy="776495"/>
          </a:xfrm>
          <a:prstGeom prst="rect">
            <a:avLst/>
          </a:prstGeom>
          <a:noFill/>
        </p:spPr>
        <p:txBody>
          <a:bodyPr wrap="square" rtlCol="0">
            <a:spAutoFit/>
          </a:bodyPr>
          <a:lstStyle/>
          <a:p>
            <a:r>
              <a:rPr lang="en-GB" sz="2223" dirty="0" err="1">
                <a:solidFill>
                  <a:srgbClr val="001080"/>
                </a:solidFill>
                <a:latin typeface="Menlo" panose="020B0609030804020204" pitchFamily="49" charset="0"/>
              </a:rPr>
              <a:t>averaged_df_DoWhy_TEG</a:t>
            </a:r>
            <a:endParaRPr lang="en-GB" sz="2223" dirty="0">
              <a:solidFill>
                <a:srgbClr val="3B3B3B"/>
              </a:solidFill>
              <a:latin typeface="Menlo" panose="020B0609030804020204" pitchFamily="49" charset="0"/>
            </a:endParaRPr>
          </a:p>
          <a:p>
            <a:endParaRPr lang="en-US" sz="2223" dirty="0"/>
          </a:p>
        </p:txBody>
      </p:sp>
    </p:spTree>
    <p:extLst>
      <p:ext uri="{BB962C8B-B14F-4D97-AF65-F5344CB8AC3E}">
        <p14:creationId xmlns:p14="http://schemas.microsoft.com/office/powerpoint/2010/main" val="2880889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a:xfrm>
            <a:off x="880111" y="5398069"/>
            <a:ext cx="4180947" cy="2327339"/>
          </a:xfrm>
        </p:spPr>
        <p:txBody>
          <a:bodyPr>
            <a:normAutofit/>
          </a:bodyPr>
          <a:lstStyle/>
          <a:p>
            <a:r>
              <a:rPr lang="en-US" sz="3885" err="1"/>
              <a:t>DoWhy</a:t>
            </a:r>
            <a:r>
              <a:rPr lang="en-US" sz="3885"/>
              <a:t> – with graph +Common Causes, Instrument </a:t>
            </a:r>
          </a:p>
        </p:txBody>
      </p:sp>
      <p:graphicFrame>
        <p:nvGraphicFramePr>
          <p:cNvPr id="6" name="Content Placeholder 3">
            <a:extLst>
              <a:ext uri="{FF2B5EF4-FFF2-40B4-BE49-F238E27FC236}">
                <a16:creationId xmlns:a16="http://schemas.microsoft.com/office/drawing/2014/main" id="{8C3ED21C-E0CD-4A3D-BB16-1D0FEFFBC37F}"/>
              </a:ext>
            </a:extLst>
          </p:cNvPr>
          <p:cNvGraphicFramePr>
            <a:graphicFrameLocks noGrp="1"/>
          </p:cNvGraphicFramePr>
          <p:nvPr>
            <p:ph idx="1"/>
            <p:extLst>
              <p:ext uri="{D42A27DB-BD31-4B8C-83A1-F6EECF244321}">
                <p14:modId xmlns:p14="http://schemas.microsoft.com/office/powerpoint/2010/main" val="1560623819"/>
              </p:ext>
            </p:extLst>
          </p:nvPr>
        </p:nvGraphicFramePr>
        <p:xfrm>
          <a:off x="5219377" y="5398070"/>
          <a:ext cx="6702114" cy="2327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95B9ECA-B039-4420-3727-EE2FFB37999B}"/>
              </a:ext>
            </a:extLst>
          </p:cNvPr>
          <p:cNvPicPr>
            <a:picLocks noChangeAspect="1"/>
          </p:cNvPicPr>
          <p:nvPr/>
        </p:nvPicPr>
        <p:blipFill>
          <a:blip r:embed="rId7"/>
          <a:stretch>
            <a:fillRect/>
          </a:stretch>
        </p:blipFill>
        <p:spPr>
          <a:xfrm>
            <a:off x="692910" y="2008501"/>
            <a:ext cx="11415781" cy="296810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288890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p:txBody>
          <a:bodyPr/>
          <a:lstStyle/>
          <a:p>
            <a:r>
              <a:rPr lang="en-US" dirty="0" err="1"/>
              <a:t>DoWhy</a:t>
            </a:r>
            <a:r>
              <a:rPr lang="en-US" dirty="0"/>
              <a:t> – with graph Noise</a:t>
            </a:r>
          </a:p>
        </p:txBody>
      </p:sp>
      <p:sp>
        <p:nvSpPr>
          <p:cNvPr id="5" name="Content Placeholder 4">
            <a:extLst>
              <a:ext uri="{FF2B5EF4-FFF2-40B4-BE49-F238E27FC236}">
                <a16:creationId xmlns:a16="http://schemas.microsoft.com/office/drawing/2014/main" id="{3C0BD7FD-28E1-49A8-7F7A-2C699B997E45}"/>
              </a:ext>
            </a:extLst>
          </p:cNvPr>
          <p:cNvSpPr>
            <a:spLocks noGrp="1"/>
          </p:cNvSpPr>
          <p:nvPr>
            <p:ph idx="1"/>
          </p:nvPr>
        </p:nvSpPr>
        <p:spPr/>
        <p:txBody>
          <a:bodyPr/>
          <a:lstStyle/>
          <a:p>
            <a:endParaRPr lang="en-US" dirty="0"/>
          </a:p>
        </p:txBody>
      </p:sp>
      <p:graphicFrame>
        <p:nvGraphicFramePr>
          <p:cNvPr id="6" name="Content Placeholder 3">
            <a:extLst>
              <a:ext uri="{FF2B5EF4-FFF2-40B4-BE49-F238E27FC236}">
                <a16:creationId xmlns:a16="http://schemas.microsoft.com/office/drawing/2014/main" id="{23BF77E5-D2BB-EBF2-822E-0437E21A1290}"/>
              </a:ext>
            </a:extLst>
          </p:cNvPr>
          <p:cNvGraphicFramePr>
            <a:graphicFrameLocks/>
          </p:cNvGraphicFramePr>
          <p:nvPr>
            <p:extLst>
              <p:ext uri="{D42A27DB-BD31-4B8C-83A1-F6EECF244321}">
                <p14:modId xmlns:p14="http://schemas.microsoft.com/office/powerpoint/2010/main" val="690792806"/>
              </p:ext>
            </p:extLst>
          </p:nvPr>
        </p:nvGraphicFramePr>
        <p:xfrm>
          <a:off x="7337233" y="2066377"/>
          <a:ext cx="5776309" cy="1959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9130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a:xfrm>
            <a:off x="859934" y="5641748"/>
            <a:ext cx="4358110" cy="1890173"/>
          </a:xfrm>
        </p:spPr>
        <p:txBody>
          <a:bodyPr anchor="t">
            <a:normAutofit/>
          </a:bodyPr>
          <a:lstStyle/>
          <a:p>
            <a:pPr algn="r"/>
            <a:r>
              <a:rPr lang="en-US" sz="4200"/>
              <a:t>DoWhy – without any assumptions</a:t>
            </a:r>
          </a:p>
        </p:txBody>
      </p:sp>
      <p:pic>
        <p:nvPicPr>
          <p:cNvPr id="7" name="Picture 6">
            <a:extLst>
              <a:ext uri="{FF2B5EF4-FFF2-40B4-BE49-F238E27FC236}">
                <a16:creationId xmlns:a16="http://schemas.microsoft.com/office/drawing/2014/main" id="{061B45CD-FD60-818F-D14A-6E89A7343ED5}"/>
              </a:ext>
            </a:extLst>
          </p:cNvPr>
          <p:cNvPicPr>
            <a:picLocks noChangeAspect="1"/>
          </p:cNvPicPr>
          <p:nvPr/>
        </p:nvPicPr>
        <p:blipFill>
          <a:blip r:embed="rId2"/>
          <a:stretch>
            <a:fillRect/>
          </a:stretch>
        </p:blipFill>
        <p:spPr>
          <a:xfrm>
            <a:off x="584422" y="1973676"/>
            <a:ext cx="11696767" cy="3041159"/>
          </a:xfrm>
          <a:prstGeom prst="rect">
            <a:avLst/>
          </a:prstGeom>
        </p:spPr>
      </p:pic>
      <p:graphicFrame>
        <p:nvGraphicFramePr>
          <p:cNvPr id="6" name="Content Placeholder 3">
            <a:extLst>
              <a:ext uri="{FF2B5EF4-FFF2-40B4-BE49-F238E27FC236}">
                <a16:creationId xmlns:a16="http://schemas.microsoft.com/office/drawing/2014/main" id="{DA8BA1DC-7299-D10A-D12E-F86B0A19EDBE}"/>
              </a:ext>
            </a:extLst>
          </p:cNvPr>
          <p:cNvGraphicFramePr>
            <a:graphicFrameLocks/>
          </p:cNvGraphicFramePr>
          <p:nvPr>
            <p:extLst>
              <p:ext uri="{D42A27DB-BD31-4B8C-83A1-F6EECF244321}">
                <p14:modId xmlns:p14="http://schemas.microsoft.com/office/powerpoint/2010/main" val="1393551078"/>
              </p:ext>
            </p:extLst>
          </p:nvPr>
        </p:nvGraphicFramePr>
        <p:xfrm>
          <a:off x="5508736" y="5641749"/>
          <a:ext cx="6547031" cy="189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428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a:xfrm>
            <a:off x="880110" y="2041194"/>
            <a:ext cx="3871866" cy="2159741"/>
          </a:xfrm>
        </p:spPr>
        <p:txBody>
          <a:bodyPr anchor="t">
            <a:normAutofit/>
          </a:bodyPr>
          <a:lstStyle/>
          <a:p>
            <a:r>
              <a:rPr lang="en-US" sz="3360"/>
              <a:t>DoWhy – with all remaining variables as Common causes</a:t>
            </a:r>
          </a:p>
        </p:txBody>
      </p:sp>
      <p:pic>
        <p:nvPicPr>
          <p:cNvPr id="7" name="Picture 6">
            <a:extLst>
              <a:ext uri="{FF2B5EF4-FFF2-40B4-BE49-F238E27FC236}">
                <a16:creationId xmlns:a16="http://schemas.microsoft.com/office/drawing/2014/main" id="{FEE9DF56-8E9C-D466-7DBD-0237A4D39CCA}"/>
              </a:ext>
            </a:extLst>
          </p:cNvPr>
          <p:cNvPicPr>
            <a:picLocks noChangeAspect="1"/>
          </p:cNvPicPr>
          <p:nvPr/>
        </p:nvPicPr>
        <p:blipFill>
          <a:blip r:embed="rId2"/>
          <a:stretch>
            <a:fillRect/>
          </a:stretch>
        </p:blipFill>
        <p:spPr>
          <a:xfrm>
            <a:off x="949630" y="4662692"/>
            <a:ext cx="10902335" cy="2834606"/>
          </a:xfrm>
          <a:prstGeom prst="rect">
            <a:avLst/>
          </a:prstGeom>
        </p:spPr>
      </p:pic>
      <p:graphicFrame>
        <p:nvGraphicFramePr>
          <p:cNvPr id="6" name="Content Placeholder 3">
            <a:extLst>
              <a:ext uri="{FF2B5EF4-FFF2-40B4-BE49-F238E27FC236}">
                <a16:creationId xmlns:a16="http://schemas.microsoft.com/office/drawing/2014/main" id="{2EFCEAB7-5E2D-C6C1-96C1-64F43F63F9B7}"/>
              </a:ext>
            </a:extLst>
          </p:cNvPr>
          <p:cNvGraphicFramePr>
            <a:graphicFrameLocks/>
          </p:cNvGraphicFramePr>
          <p:nvPr>
            <p:extLst>
              <p:ext uri="{D42A27DB-BD31-4B8C-83A1-F6EECF244321}">
                <p14:modId xmlns:p14="http://schemas.microsoft.com/office/powerpoint/2010/main" val="180742487"/>
              </p:ext>
            </p:extLst>
          </p:nvPr>
        </p:nvGraphicFramePr>
        <p:xfrm>
          <a:off x="5608623" y="1989283"/>
          <a:ext cx="6243342" cy="2211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252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8DD0-D544-8CF9-DD38-1BE7EFF0BCAD}"/>
              </a:ext>
            </a:extLst>
          </p:cNvPr>
          <p:cNvSpPr>
            <a:spLocks noGrp="1"/>
          </p:cNvSpPr>
          <p:nvPr>
            <p:ph type="title"/>
          </p:nvPr>
        </p:nvSpPr>
        <p:spPr/>
        <p:txBody>
          <a:bodyPr/>
          <a:lstStyle/>
          <a:p>
            <a:r>
              <a:rPr lang="en-US" dirty="0" err="1"/>
              <a:t>DoWhy</a:t>
            </a:r>
            <a:r>
              <a:rPr lang="en-US" dirty="0"/>
              <a:t> – with graph and assumptions</a:t>
            </a:r>
          </a:p>
        </p:txBody>
      </p:sp>
      <p:graphicFrame>
        <p:nvGraphicFramePr>
          <p:cNvPr id="6" name="Content Placeholder 3">
            <a:extLst>
              <a:ext uri="{FF2B5EF4-FFF2-40B4-BE49-F238E27FC236}">
                <a16:creationId xmlns:a16="http://schemas.microsoft.com/office/drawing/2014/main" id="{6A312A39-562F-BDCD-FA7C-A5FA2BEF44D4}"/>
              </a:ext>
            </a:extLst>
          </p:cNvPr>
          <p:cNvGraphicFramePr>
            <a:graphicFrameLocks/>
          </p:cNvGraphicFramePr>
          <p:nvPr>
            <p:extLst>
              <p:ext uri="{D42A27DB-BD31-4B8C-83A1-F6EECF244321}">
                <p14:modId xmlns:p14="http://schemas.microsoft.com/office/powerpoint/2010/main" val="210757912"/>
              </p:ext>
            </p:extLst>
          </p:nvPr>
        </p:nvGraphicFramePr>
        <p:xfrm>
          <a:off x="7337233" y="2066377"/>
          <a:ext cx="5776309" cy="1959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13A995C0-FFC6-D486-1C14-3764E12BB3E1}"/>
              </a:ext>
            </a:extLst>
          </p:cNvPr>
          <p:cNvSpPr/>
          <p:nvPr/>
        </p:nvSpPr>
        <p:spPr>
          <a:xfrm>
            <a:off x="3450897" y="4679915"/>
            <a:ext cx="1972583" cy="5832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23" dirty="0"/>
              <a:t>Treatment before </a:t>
            </a:r>
          </a:p>
        </p:txBody>
      </p:sp>
      <p:sp>
        <p:nvSpPr>
          <p:cNvPr id="8" name="Rectangle 7">
            <a:extLst>
              <a:ext uri="{FF2B5EF4-FFF2-40B4-BE49-F238E27FC236}">
                <a16:creationId xmlns:a16="http://schemas.microsoft.com/office/drawing/2014/main" id="{517290DE-1A1D-6A4B-F991-FE785ABE88A4}"/>
              </a:ext>
            </a:extLst>
          </p:cNvPr>
          <p:cNvSpPr/>
          <p:nvPr/>
        </p:nvSpPr>
        <p:spPr>
          <a:xfrm>
            <a:off x="5899054" y="4679915"/>
            <a:ext cx="1972583" cy="5832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23" dirty="0"/>
              <a:t>Treatment after </a:t>
            </a:r>
          </a:p>
        </p:txBody>
      </p:sp>
      <p:sp>
        <p:nvSpPr>
          <p:cNvPr id="9" name="Rectangle 8">
            <a:extLst>
              <a:ext uri="{FF2B5EF4-FFF2-40B4-BE49-F238E27FC236}">
                <a16:creationId xmlns:a16="http://schemas.microsoft.com/office/drawing/2014/main" id="{0AEA6528-E284-3D4B-7AB6-AA2D7A93E31C}"/>
              </a:ext>
            </a:extLst>
          </p:cNvPr>
          <p:cNvSpPr/>
          <p:nvPr/>
        </p:nvSpPr>
        <p:spPr>
          <a:xfrm>
            <a:off x="3449402" y="5426129"/>
            <a:ext cx="1972583" cy="5832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23" dirty="0"/>
              <a:t>Control before </a:t>
            </a:r>
          </a:p>
        </p:txBody>
      </p:sp>
      <p:sp>
        <p:nvSpPr>
          <p:cNvPr id="10" name="Rectangle 9">
            <a:extLst>
              <a:ext uri="{FF2B5EF4-FFF2-40B4-BE49-F238E27FC236}">
                <a16:creationId xmlns:a16="http://schemas.microsoft.com/office/drawing/2014/main" id="{FA99F4D5-2C44-1619-9D41-104BB7077BAA}"/>
              </a:ext>
            </a:extLst>
          </p:cNvPr>
          <p:cNvSpPr/>
          <p:nvPr/>
        </p:nvSpPr>
        <p:spPr>
          <a:xfrm>
            <a:off x="5897559" y="5426129"/>
            <a:ext cx="1972583" cy="58325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23" dirty="0"/>
              <a:t>Control after </a:t>
            </a:r>
          </a:p>
        </p:txBody>
      </p:sp>
      <p:grpSp>
        <p:nvGrpSpPr>
          <p:cNvPr id="27" name="Group 26">
            <a:extLst>
              <a:ext uri="{FF2B5EF4-FFF2-40B4-BE49-F238E27FC236}">
                <a16:creationId xmlns:a16="http://schemas.microsoft.com/office/drawing/2014/main" id="{381E1C37-F925-0EA3-E786-A1267C409D53}"/>
              </a:ext>
            </a:extLst>
          </p:cNvPr>
          <p:cNvGrpSpPr/>
          <p:nvPr/>
        </p:nvGrpSpPr>
        <p:grpSpPr>
          <a:xfrm>
            <a:off x="358749" y="4083014"/>
            <a:ext cx="2522596" cy="2065532"/>
            <a:chOff x="7488742" y="2720403"/>
            <a:chExt cx="4043519" cy="3308184"/>
          </a:xfrm>
        </p:grpSpPr>
        <p:pic>
          <p:nvPicPr>
            <p:cNvPr id="12" name="Graphic 11" descr="Basic Shapes outline">
              <a:extLst>
                <a:ext uri="{FF2B5EF4-FFF2-40B4-BE49-F238E27FC236}">
                  <a16:creationId xmlns:a16="http://schemas.microsoft.com/office/drawing/2014/main" id="{D9741ABF-E063-F873-5753-4A8B4DACC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3615" y="3345262"/>
              <a:ext cx="914400" cy="914400"/>
            </a:xfrm>
            <a:prstGeom prst="rect">
              <a:avLst/>
            </a:prstGeom>
          </p:spPr>
        </p:pic>
        <p:pic>
          <p:nvPicPr>
            <p:cNvPr id="14" name="Graphic 13" descr="Basic Shapes with solid fill">
              <a:extLst>
                <a:ext uri="{FF2B5EF4-FFF2-40B4-BE49-F238E27FC236}">
                  <a16:creationId xmlns:a16="http://schemas.microsoft.com/office/drawing/2014/main" id="{28E77509-F55A-B760-B1B7-100E1A19C8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1905" y="3510185"/>
              <a:ext cx="914400" cy="914400"/>
            </a:xfrm>
            <a:prstGeom prst="rect">
              <a:avLst/>
            </a:prstGeom>
          </p:spPr>
        </p:pic>
        <p:pic>
          <p:nvPicPr>
            <p:cNvPr id="15" name="Graphic 14" descr="Basic Shapes outline">
              <a:extLst>
                <a:ext uri="{FF2B5EF4-FFF2-40B4-BE49-F238E27FC236}">
                  <a16:creationId xmlns:a16="http://schemas.microsoft.com/office/drawing/2014/main" id="{08A6270E-27D9-C3EB-3EE0-529464046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3780" y="4239712"/>
              <a:ext cx="914400" cy="914400"/>
            </a:xfrm>
            <a:prstGeom prst="rect">
              <a:avLst/>
            </a:prstGeom>
          </p:spPr>
        </p:pic>
        <p:pic>
          <p:nvPicPr>
            <p:cNvPr id="16" name="Graphic 15" descr="Basic Shapes with solid fill">
              <a:extLst>
                <a:ext uri="{FF2B5EF4-FFF2-40B4-BE49-F238E27FC236}">
                  <a16:creationId xmlns:a16="http://schemas.microsoft.com/office/drawing/2014/main" id="{13A50C23-FD3A-ADB8-4BC4-5350C42F67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8742" y="4053589"/>
              <a:ext cx="914400" cy="914400"/>
            </a:xfrm>
            <a:prstGeom prst="rect">
              <a:avLst/>
            </a:prstGeom>
          </p:spPr>
        </p:pic>
        <p:pic>
          <p:nvPicPr>
            <p:cNvPr id="17" name="Graphic 16" descr="Basic Shapes outline">
              <a:extLst>
                <a:ext uri="{FF2B5EF4-FFF2-40B4-BE49-F238E27FC236}">
                  <a16:creationId xmlns:a16="http://schemas.microsoft.com/office/drawing/2014/main" id="{9846209C-AEB6-599C-6FDB-E7631B257F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2546" y="4209150"/>
              <a:ext cx="914400" cy="914400"/>
            </a:xfrm>
            <a:prstGeom prst="rect">
              <a:avLst/>
            </a:prstGeom>
          </p:spPr>
        </p:pic>
        <p:pic>
          <p:nvPicPr>
            <p:cNvPr id="18" name="Graphic 17" descr="Basic Shapes with solid fill">
              <a:extLst>
                <a:ext uri="{FF2B5EF4-FFF2-40B4-BE49-F238E27FC236}">
                  <a16:creationId xmlns:a16="http://schemas.microsoft.com/office/drawing/2014/main" id="{B9532FEF-B1CC-C42B-89B3-B93AECAD43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0836" y="4374073"/>
              <a:ext cx="914400" cy="914400"/>
            </a:xfrm>
            <a:prstGeom prst="rect">
              <a:avLst/>
            </a:prstGeom>
          </p:spPr>
        </p:pic>
        <p:pic>
          <p:nvPicPr>
            <p:cNvPr id="19" name="Graphic 18" descr="Basic Shapes outline">
              <a:extLst>
                <a:ext uri="{FF2B5EF4-FFF2-40B4-BE49-F238E27FC236}">
                  <a16:creationId xmlns:a16="http://schemas.microsoft.com/office/drawing/2014/main" id="{6F6FA5D3-BB77-1FBD-7D25-D70F50344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5459" y="5098393"/>
              <a:ext cx="914400" cy="914400"/>
            </a:xfrm>
            <a:prstGeom prst="rect">
              <a:avLst/>
            </a:prstGeom>
          </p:spPr>
        </p:pic>
        <p:pic>
          <p:nvPicPr>
            <p:cNvPr id="20" name="Graphic 19" descr="Basic Shapes with solid fill">
              <a:extLst>
                <a:ext uri="{FF2B5EF4-FFF2-40B4-BE49-F238E27FC236}">
                  <a16:creationId xmlns:a16="http://schemas.microsoft.com/office/drawing/2014/main" id="{6D50839C-99D9-5A2D-164A-7D83323B8D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7834" y="5027984"/>
              <a:ext cx="914400" cy="914400"/>
            </a:xfrm>
            <a:prstGeom prst="rect">
              <a:avLst/>
            </a:prstGeom>
          </p:spPr>
        </p:pic>
        <p:pic>
          <p:nvPicPr>
            <p:cNvPr id="21" name="Graphic 20" descr="Basic Shapes outline">
              <a:extLst>
                <a:ext uri="{FF2B5EF4-FFF2-40B4-BE49-F238E27FC236}">
                  <a16:creationId xmlns:a16="http://schemas.microsoft.com/office/drawing/2014/main" id="{31660CB5-AE98-37CF-F289-214D9C00C3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1905" y="2720403"/>
              <a:ext cx="914400" cy="914400"/>
            </a:xfrm>
            <a:prstGeom prst="rect">
              <a:avLst/>
            </a:prstGeom>
          </p:spPr>
        </p:pic>
        <p:pic>
          <p:nvPicPr>
            <p:cNvPr id="22" name="Graphic 21" descr="Basic Shapes with solid fill">
              <a:extLst>
                <a:ext uri="{FF2B5EF4-FFF2-40B4-BE49-F238E27FC236}">
                  <a16:creationId xmlns:a16="http://schemas.microsoft.com/office/drawing/2014/main" id="{ABDDF2AE-A150-9CE3-C663-A62565B3E4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60195" y="2885326"/>
              <a:ext cx="914400" cy="914400"/>
            </a:xfrm>
            <a:prstGeom prst="rect">
              <a:avLst/>
            </a:prstGeom>
          </p:spPr>
        </p:pic>
        <p:pic>
          <p:nvPicPr>
            <p:cNvPr id="23" name="Graphic 22" descr="Basic Shapes outline">
              <a:extLst>
                <a:ext uri="{FF2B5EF4-FFF2-40B4-BE49-F238E27FC236}">
                  <a16:creationId xmlns:a16="http://schemas.microsoft.com/office/drawing/2014/main" id="{21D35DA6-04B7-889F-C535-A69FA2CFA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6781" y="3596390"/>
              <a:ext cx="914400" cy="914400"/>
            </a:xfrm>
            <a:prstGeom prst="rect">
              <a:avLst/>
            </a:prstGeom>
          </p:spPr>
        </p:pic>
        <p:pic>
          <p:nvPicPr>
            <p:cNvPr id="24" name="Graphic 23" descr="Basic Shapes with solid fill">
              <a:extLst>
                <a:ext uri="{FF2B5EF4-FFF2-40B4-BE49-F238E27FC236}">
                  <a16:creationId xmlns:a16="http://schemas.microsoft.com/office/drawing/2014/main" id="{28F1CFB3-6097-CD15-06B1-A840B263E8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35071" y="3761313"/>
              <a:ext cx="914400" cy="914400"/>
            </a:xfrm>
            <a:prstGeom prst="rect">
              <a:avLst/>
            </a:prstGeom>
          </p:spPr>
        </p:pic>
        <p:pic>
          <p:nvPicPr>
            <p:cNvPr id="25" name="Graphic 24" descr="Basic Shapes outline">
              <a:extLst>
                <a:ext uri="{FF2B5EF4-FFF2-40B4-BE49-F238E27FC236}">
                  <a16:creationId xmlns:a16="http://schemas.microsoft.com/office/drawing/2014/main" id="{45218509-53D4-1516-C57A-F757AA9A21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7311" y="5114187"/>
              <a:ext cx="914400" cy="914400"/>
            </a:xfrm>
            <a:prstGeom prst="rect">
              <a:avLst/>
            </a:prstGeom>
          </p:spPr>
        </p:pic>
        <p:pic>
          <p:nvPicPr>
            <p:cNvPr id="26" name="Graphic 25" descr="Basic Shapes with solid fill">
              <a:extLst>
                <a:ext uri="{FF2B5EF4-FFF2-40B4-BE49-F238E27FC236}">
                  <a16:creationId xmlns:a16="http://schemas.microsoft.com/office/drawing/2014/main" id="{A4181779-C589-B790-A4C1-E5A56B926B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17861" y="4948418"/>
              <a:ext cx="914400" cy="914400"/>
            </a:xfrm>
            <a:prstGeom prst="rect">
              <a:avLst/>
            </a:prstGeom>
          </p:spPr>
        </p:pic>
      </p:grpSp>
      <p:sp>
        <p:nvSpPr>
          <p:cNvPr id="28" name="TextBox 27">
            <a:extLst>
              <a:ext uri="{FF2B5EF4-FFF2-40B4-BE49-F238E27FC236}">
                <a16:creationId xmlns:a16="http://schemas.microsoft.com/office/drawing/2014/main" id="{E74ED9A8-7EB5-ACE9-DA9E-F5C1A5140E95}"/>
              </a:ext>
            </a:extLst>
          </p:cNvPr>
          <p:cNvSpPr txBox="1"/>
          <p:nvPr/>
        </p:nvSpPr>
        <p:spPr>
          <a:xfrm>
            <a:off x="562576" y="6175683"/>
            <a:ext cx="5258227" cy="776495"/>
          </a:xfrm>
          <a:prstGeom prst="rect">
            <a:avLst/>
          </a:prstGeom>
          <a:noFill/>
        </p:spPr>
        <p:txBody>
          <a:bodyPr wrap="square" rtlCol="0">
            <a:spAutoFit/>
          </a:bodyPr>
          <a:lstStyle/>
          <a:p>
            <a:r>
              <a:rPr lang="en-US" sz="2223" dirty="0"/>
              <a:t>Randomly Assign to Treatment or Control Groups</a:t>
            </a:r>
          </a:p>
        </p:txBody>
      </p:sp>
    </p:spTree>
    <p:extLst>
      <p:ext uri="{BB962C8B-B14F-4D97-AF65-F5344CB8AC3E}">
        <p14:creationId xmlns:p14="http://schemas.microsoft.com/office/powerpoint/2010/main" val="4053920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DAE6-5845-083C-BC5F-B9CF5EBD6F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8DA117-8109-9E5C-F9B4-70056DD7AD32}"/>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GB" b="1" i="0" u="none" strike="noStrike" dirty="0">
                <a:solidFill>
                  <a:srgbClr val="374151"/>
                </a:solidFill>
                <a:effectLst/>
                <a:latin typeface="Söhne"/>
              </a:rPr>
              <a:t>Data Information</a:t>
            </a:r>
            <a:r>
              <a:rPr lang="en-GB" b="0" i="0" u="none" strike="noStrike" dirty="0">
                <a:solidFill>
                  <a:srgbClr val="374151"/>
                </a:solidFill>
                <a:effectLst/>
                <a:latin typeface="Söhne"/>
              </a:rPr>
              <a:t>: The data is divided into different datasets </a:t>
            </a:r>
            <a:r>
              <a:rPr lang="en-GB" b="0" i="0" u="none" strike="noStrike" dirty="0" err="1">
                <a:solidFill>
                  <a:srgbClr val="374151"/>
                </a:solidFill>
                <a:effectLst/>
                <a:latin typeface="Söhne"/>
              </a:rPr>
              <a:t>labeled</a:t>
            </a:r>
            <a:r>
              <a:rPr lang="en-GB" b="0" i="0" u="none" strike="noStrike" dirty="0">
                <a:solidFill>
                  <a:srgbClr val="374151"/>
                </a:solidFill>
                <a:effectLst/>
                <a:latin typeface="Söhne"/>
              </a:rPr>
              <a:t> as "data1," "data2," "data3," and "data4." Each dataset has varying sample sizes (e.g., 100, 500, 1000) and is associated with different methods for causal analysis.</a:t>
            </a:r>
          </a:p>
          <a:p>
            <a:pPr algn="l">
              <a:buFont typeface="Arial" panose="020B0604020202020204" pitchFamily="34" charset="0"/>
              <a:buChar char="•"/>
            </a:pPr>
            <a:r>
              <a:rPr lang="en-GB" b="1" i="0" u="none" strike="noStrike" dirty="0">
                <a:solidFill>
                  <a:srgbClr val="374151"/>
                </a:solidFill>
                <a:effectLst/>
                <a:latin typeface="Söhne"/>
              </a:rPr>
              <a:t>Metrics</a:t>
            </a:r>
            <a:r>
              <a:rPr lang="en-GB" b="0" i="0" u="none" strike="noStrike" dirty="0">
                <a:solidFill>
                  <a:srgbClr val="374151"/>
                </a:solidFill>
                <a:effectLst/>
                <a:latin typeface="Söhne"/>
              </a:rPr>
              <a:t>: The data includes several metrics used to evaluate the performance of the different causal methods:</a:t>
            </a:r>
          </a:p>
          <a:p>
            <a:pPr marL="780098" lvl="1" indent="-300038"/>
            <a:r>
              <a:rPr lang="en-GB" b="0" i="0" u="none" strike="noStrike" dirty="0">
                <a:solidFill>
                  <a:srgbClr val="374151"/>
                </a:solidFill>
                <a:effectLst/>
                <a:latin typeface="Söhne"/>
              </a:rPr>
              <a:t>MAPE (Mean Absolute Percentage Error)</a:t>
            </a:r>
          </a:p>
          <a:p>
            <a:pPr marL="780098" lvl="1" indent="-300038"/>
            <a:r>
              <a:rPr lang="en-GB" b="0" i="0" u="none" strike="noStrike" dirty="0">
                <a:solidFill>
                  <a:srgbClr val="374151"/>
                </a:solidFill>
                <a:effectLst/>
                <a:latin typeface="Söhne"/>
              </a:rPr>
              <a:t>RMSE (Root Mean Squared Error)</a:t>
            </a:r>
          </a:p>
          <a:p>
            <a:pPr marL="780098" lvl="1" indent="-300038"/>
            <a:r>
              <a:rPr lang="en-GB" b="0" i="0" u="none" strike="noStrike" dirty="0">
                <a:solidFill>
                  <a:srgbClr val="374151"/>
                </a:solidFill>
                <a:effectLst/>
                <a:latin typeface="Söhne"/>
              </a:rPr>
              <a:t>Coefficients for various features (X1, X2, X3, Mediator) and interventions</a:t>
            </a:r>
          </a:p>
          <a:p>
            <a:pPr marL="780098" lvl="1" indent="-300038"/>
            <a:r>
              <a:rPr lang="en-GB" b="0" i="0" u="none" strike="noStrike" dirty="0">
                <a:solidFill>
                  <a:srgbClr val="374151"/>
                </a:solidFill>
                <a:effectLst/>
                <a:latin typeface="Söhne"/>
              </a:rPr>
              <a:t>Intercept</a:t>
            </a:r>
          </a:p>
          <a:p>
            <a:pPr marL="780098" lvl="1" indent="-300038"/>
            <a:r>
              <a:rPr lang="en-GB" b="0" i="0" u="none" strike="noStrike" dirty="0">
                <a:solidFill>
                  <a:srgbClr val="374151"/>
                </a:solidFill>
                <a:effectLst/>
                <a:latin typeface="Söhne"/>
              </a:rPr>
              <a:t>Method used for analysis (e.g., OLS, IV OLS, </a:t>
            </a:r>
            <a:r>
              <a:rPr lang="en-GB" b="0" i="0" u="none" strike="noStrike" dirty="0" err="1">
                <a:solidFill>
                  <a:srgbClr val="374151"/>
                </a:solidFill>
                <a:effectLst/>
                <a:latin typeface="Söhne"/>
              </a:rPr>
              <a:t>DoWhy</a:t>
            </a:r>
            <a:r>
              <a:rPr lang="en-GB" b="0" i="0" u="none" strike="noStrike" dirty="0">
                <a:solidFill>
                  <a:srgbClr val="374151"/>
                </a:solidFill>
                <a:effectLst/>
                <a:latin typeface="Söhne"/>
              </a:rPr>
              <a:t>, CFNN)</a:t>
            </a:r>
          </a:p>
          <a:p>
            <a:endParaRPr lang="en-US" dirty="0"/>
          </a:p>
        </p:txBody>
      </p:sp>
    </p:spTree>
    <p:extLst>
      <p:ext uri="{BB962C8B-B14F-4D97-AF65-F5344CB8AC3E}">
        <p14:creationId xmlns:p14="http://schemas.microsoft.com/office/powerpoint/2010/main" val="2337437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8E6BC0-2530-5696-9202-B04E255FB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0283"/>
            <a:ext cx="12801600" cy="507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525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C7A6B5-1470-D5C6-DC4C-1439291AD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63617"/>
            <a:ext cx="12801600" cy="507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4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2B07-32BC-B0BA-9A73-CDE80F3FC8F4}"/>
              </a:ext>
            </a:extLst>
          </p:cNvPr>
          <p:cNvSpPr>
            <a:spLocks noGrp="1"/>
          </p:cNvSpPr>
          <p:nvPr>
            <p:ph type="title"/>
          </p:nvPr>
        </p:nvSpPr>
        <p:spPr>
          <a:xfrm>
            <a:off x="1440179" y="1509416"/>
            <a:ext cx="10390749" cy="1085352"/>
          </a:xfrm>
        </p:spPr>
        <p:txBody>
          <a:bodyPr vert="horz" lIns="96012" tIns="48006" rIns="96012" bIns="48006" rtlCol="0" anchor="ctr">
            <a:normAutofit/>
          </a:bodyPr>
          <a:lstStyle/>
          <a:p>
            <a:r>
              <a:rPr lang="en-US" sz="4200">
                <a:solidFill>
                  <a:srgbClr val="FFFFFF"/>
                </a:solidFill>
              </a:rPr>
              <a:t>Table of Contents</a:t>
            </a:r>
          </a:p>
        </p:txBody>
      </p:sp>
      <p:sp>
        <p:nvSpPr>
          <p:cNvPr id="5" name="TextBox 4">
            <a:extLst>
              <a:ext uri="{FF2B5EF4-FFF2-40B4-BE49-F238E27FC236}">
                <a16:creationId xmlns:a16="http://schemas.microsoft.com/office/drawing/2014/main" id="{1211D2D9-F7BB-4995-F7F4-36D361A4C3DB}"/>
              </a:ext>
            </a:extLst>
          </p:cNvPr>
          <p:cNvSpPr txBox="1"/>
          <p:nvPr/>
        </p:nvSpPr>
        <p:spPr>
          <a:xfrm>
            <a:off x="1440179" y="3634257"/>
            <a:ext cx="10210233" cy="3867526"/>
          </a:xfrm>
          <a:prstGeom prst="rect">
            <a:avLst/>
          </a:prstGeom>
        </p:spPr>
        <p:txBody>
          <a:bodyPr vert="horz" lIns="96012" tIns="48006" rIns="96012" bIns="48006" rtlCol="0" anchor="ctr">
            <a:normAutofit/>
          </a:bodyPr>
          <a:lstStyle/>
          <a:p>
            <a:pPr marL="840105" indent="-540068">
              <a:lnSpc>
                <a:spcPct val="90000"/>
              </a:lnSpc>
              <a:spcAft>
                <a:spcPts val="630"/>
              </a:spcAft>
              <a:buFont typeface="+mj-lt"/>
              <a:buAutoNum type="arabicPeriod"/>
            </a:pPr>
            <a:r>
              <a:rPr lang="en-US" sz="2940" dirty="0"/>
              <a:t>Causal Inference</a:t>
            </a:r>
          </a:p>
          <a:p>
            <a:pPr marL="840105" indent="-540068">
              <a:lnSpc>
                <a:spcPct val="90000"/>
              </a:lnSpc>
              <a:spcAft>
                <a:spcPts val="630"/>
              </a:spcAft>
              <a:buFont typeface="+mj-lt"/>
              <a:buAutoNum type="arabicPeriod"/>
            </a:pPr>
            <a:r>
              <a:rPr lang="en-US" sz="2940" dirty="0"/>
              <a:t>Research Design</a:t>
            </a:r>
          </a:p>
          <a:p>
            <a:pPr marL="840105" indent="-540068">
              <a:lnSpc>
                <a:spcPct val="90000"/>
              </a:lnSpc>
              <a:spcAft>
                <a:spcPts val="630"/>
              </a:spcAft>
              <a:buFont typeface="+mj-lt"/>
              <a:buAutoNum type="arabicPeriod"/>
            </a:pPr>
            <a:r>
              <a:rPr lang="en-US" sz="2940" dirty="0"/>
              <a:t>Synthetic Data Generation Process</a:t>
            </a:r>
          </a:p>
          <a:p>
            <a:pPr marL="840105" indent="-540068">
              <a:lnSpc>
                <a:spcPct val="90000"/>
              </a:lnSpc>
              <a:spcAft>
                <a:spcPts val="630"/>
              </a:spcAft>
              <a:buFont typeface="+mj-lt"/>
              <a:buAutoNum type="arabicPeriod"/>
            </a:pPr>
            <a:r>
              <a:rPr lang="en-US" sz="2940" dirty="0"/>
              <a:t>Exploration Data Analysis </a:t>
            </a:r>
          </a:p>
          <a:p>
            <a:pPr marL="840105" indent="-540068">
              <a:lnSpc>
                <a:spcPct val="90000"/>
              </a:lnSpc>
              <a:spcAft>
                <a:spcPts val="630"/>
              </a:spcAft>
              <a:buFont typeface="+mj-lt"/>
              <a:buAutoNum type="arabicPeriod"/>
            </a:pPr>
            <a:r>
              <a:rPr lang="en-US" sz="2940" dirty="0"/>
              <a:t>Python Libraries</a:t>
            </a:r>
          </a:p>
          <a:p>
            <a:pPr marL="840105" indent="-540068">
              <a:lnSpc>
                <a:spcPct val="90000"/>
              </a:lnSpc>
              <a:spcAft>
                <a:spcPts val="630"/>
              </a:spcAft>
              <a:buFont typeface="+mj-lt"/>
              <a:buAutoNum type="arabicPeriod"/>
            </a:pPr>
            <a:r>
              <a:rPr lang="en-US" sz="2940" dirty="0"/>
              <a:t>Evaluation Metrics</a:t>
            </a:r>
          </a:p>
        </p:txBody>
      </p:sp>
      <p:pic>
        <p:nvPicPr>
          <p:cNvPr id="3" name="Picture 2">
            <a:extLst>
              <a:ext uri="{FF2B5EF4-FFF2-40B4-BE49-F238E27FC236}">
                <a16:creationId xmlns:a16="http://schemas.microsoft.com/office/drawing/2014/main" id="{F98641E4-FC91-4862-3FBF-1203C1600E14}"/>
              </a:ext>
            </a:extLst>
          </p:cNvPr>
          <p:cNvPicPr>
            <a:picLocks noChangeAspect="1"/>
          </p:cNvPicPr>
          <p:nvPr/>
        </p:nvPicPr>
        <p:blipFill>
          <a:blip r:embed="rId2"/>
          <a:stretch>
            <a:fillRect/>
          </a:stretch>
        </p:blipFill>
        <p:spPr>
          <a:xfrm>
            <a:off x="6222905" y="1879116"/>
            <a:ext cx="6512050" cy="6061529"/>
          </a:xfrm>
          <a:prstGeom prst="rect">
            <a:avLst/>
          </a:prstGeom>
        </p:spPr>
      </p:pic>
    </p:spTree>
    <p:extLst>
      <p:ext uri="{BB962C8B-B14F-4D97-AF65-F5344CB8AC3E}">
        <p14:creationId xmlns:p14="http://schemas.microsoft.com/office/powerpoint/2010/main" val="98387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2A1C7A7-2681-DA60-7D2D-4654F3592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4975"/>
            <a:ext cx="12801600" cy="61912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1863010-7D7D-A699-2A24-8C8F55ADE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2675"/>
            <a:ext cx="12801600" cy="74358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194FD33-A1E8-E3F9-7CA8-8E801CD3F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687"/>
          <a:stretch/>
        </p:blipFill>
        <p:spPr bwMode="auto">
          <a:xfrm>
            <a:off x="0" y="1077912"/>
            <a:ext cx="4136571" cy="744061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75470F0-AF2A-FC7F-1693-2BFD8A7810D7}"/>
              </a:ext>
            </a:extLst>
          </p:cNvPr>
          <p:cNvSpPr/>
          <p:nvPr/>
        </p:nvSpPr>
        <p:spPr>
          <a:xfrm>
            <a:off x="3581401" y="8153400"/>
            <a:ext cx="217714" cy="228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886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75470F0-AF2A-FC7F-1693-2BFD8A7810D7}"/>
              </a:ext>
            </a:extLst>
          </p:cNvPr>
          <p:cNvSpPr/>
          <p:nvPr/>
        </p:nvSpPr>
        <p:spPr>
          <a:xfrm>
            <a:off x="3581401" y="8153400"/>
            <a:ext cx="217714" cy="2286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F574DF37-8C0D-3F65-C412-17FC5467B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0"/>
            <a:ext cx="12801600" cy="744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EC4C7A4-4CD9-C480-97FE-C4D267294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513" y="1502596"/>
            <a:ext cx="11850320" cy="39106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AF4549-1D80-6EE3-4181-86D9002706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64862" y="5627370"/>
            <a:ext cx="6961224" cy="24712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F13258C-829E-9120-431E-355F55006AA2}"/>
              </a:ext>
            </a:extLst>
          </p:cNvPr>
          <p:cNvGrpSpPr/>
          <p:nvPr/>
        </p:nvGrpSpPr>
        <p:grpSpPr>
          <a:xfrm>
            <a:off x="548352" y="4159190"/>
            <a:ext cx="3734640" cy="157248"/>
            <a:chOff x="522240" y="2818133"/>
            <a:chExt cx="3556800" cy="1497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3AE323A-BE9B-0AB0-4953-B4B72D03E9F0}"/>
                    </a:ext>
                  </a:extLst>
                </p14:cNvPr>
                <p14:cNvContentPartPr/>
                <p14:nvPr/>
              </p14:nvContentPartPr>
              <p14:xfrm>
                <a:off x="522240" y="2887253"/>
                <a:ext cx="87120" cy="74880"/>
              </p14:xfrm>
            </p:contentPart>
          </mc:Choice>
          <mc:Fallback xmlns="">
            <p:pic>
              <p:nvPicPr>
                <p:cNvPr id="4" name="Ink 3">
                  <a:extLst>
                    <a:ext uri="{FF2B5EF4-FFF2-40B4-BE49-F238E27FC236}">
                      <a16:creationId xmlns:a16="http://schemas.microsoft.com/office/drawing/2014/main" id="{23AE323A-BE9B-0AB0-4953-B4B72D03E9F0}"/>
                    </a:ext>
                  </a:extLst>
                </p:cNvPr>
                <p:cNvPicPr/>
                <p:nvPr/>
              </p:nvPicPr>
              <p:blipFill>
                <a:blip r:embed="rId5"/>
                <a:stretch>
                  <a:fillRect/>
                </a:stretch>
              </p:blipFill>
              <p:spPr>
                <a:xfrm>
                  <a:off x="513699" y="2879009"/>
                  <a:ext cx="103861" cy="9171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1C3AD01-63E1-77F4-DD52-68F4E679CADD}"/>
                    </a:ext>
                  </a:extLst>
                </p14:cNvPr>
                <p14:cNvContentPartPr/>
                <p14:nvPr/>
              </p14:nvContentPartPr>
              <p14:xfrm>
                <a:off x="533040" y="2963933"/>
                <a:ext cx="32040" cy="3960"/>
              </p14:xfrm>
            </p:contentPart>
          </mc:Choice>
          <mc:Fallback xmlns="">
            <p:pic>
              <p:nvPicPr>
                <p:cNvPr id="5" name="Ink 4">
                  <a:extLst>
                    <a:ext uri="{FF2B5EF4-FFF2-40B4-BE49-F238E27FC236}">
                      <a16:creationId xmlns:a16="http://schemas.microsoft.com/office/drawing/2014/main" id="{B1C3AD01-63E1-77F4-DD52-68F4E679CADD}"/>
                    </a:ext>
                  </a:extLst>
                </p:cNvPr>
                <p:cNvPicPr/>
                <p:nvPr/>
              </p:nvPicPr>
              <p:blipFill>
                <a:blip r:embed="rId7"/>
                <a:stretch>
                  <a:fillRect/>
                </a:stretch>
              </p:blipFill>
              <p:spPr>
                <a:xfrm>
                  <a:off x="524427" y="2955683"/>
                  <a:ext cx="48921" cy="201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B865628-2ECE-9A77-514B-7D0EAE11EECD}"/>
                    </a:ext>
                  </a:extLst>
                </p14:cNvPr>
                <p14:cNvContentPartPr/>
                <p14:nvPr/>
              </p14:nvContentPartPr>
              <p14:xfrm>
                <a:off x="646080" y="2818133"/>
                <a:ext cx="3432960" cy="89280"/>
              </p14:xfrm>
            </p:contentPart>
          </mc:Choice>
          <mc:Fallback xmlns="">
            <p:pic>
              <p:nvPicPr>
                <p:cNvPr id="6" name="Ink 5">
                  <a:extLst>
                    <a:ext uri="{FF2B5EF4-FFF2-40B4-BE49-F238E27FC236}">
                      <a16:creationId xmlns:a16="http://schemas.microsoft.com/office/drawing/2014/main" id="{6B865628-2ECE-9A77-514B-7D0EAE11EECD}"/>
                    </a:ext>
                  </a:extLst>
                </p:cNvPr>
                <p:cNvPicPr/>
                <p:nvPr/>
              </p:nvPicPr>
              <p:blipFill>
                <a:blip r:embed="rId9"/>
                <a:stretch>
                  <a:fillRect/>
                </a:stretch>
              </p:blipFill>
              <p:spPr>
                <a:xfrm>
                  <a:off x="637509" y="2809581"/>
                  <a:ext cx="3449760" cy="10604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AA2AA7F-7B29-6790-4282-04A3023202A2}"/>
                  </a:ext>
                </a:extLst>
              </p14:cNvPr>
              <p14:cNvContentPartPr/>
              <p14:nvPr/>
            </p14:nvContentPartPr>
            <p14:xfrm>
              <a:off x="644742" y="2960930"/>
              <a:ext cx="3443202" cy="23814"/>
            </p14:xfrm>
          </p:contentPart>
        </mc:Choice>
        <mc:Fallback xmlns="">
          <p:pic>
            <p:nvPicPr>
              <p:cNvPr id="8" name="Ink 7">
                <a:extLst>
                  <a:ext uri="{FF2B5EF4-FFF2-40B4-BE49-F238E27FC236}">
                    <a16:creationId xmlns:a16="http://schemas.microsoft.com/office/drawing/2014/main" id="{FAA2AA7F-7B29-6790-4282-04A3023202A2}"/>
                  </a:ext>
                </a:extLst>
              </p:cNvPr>
              <p:cNvPicPr/>
              <p:nvPr/>
            </p:nvPicPr>
            <p:blipFill>
              <a:blip r:embed="rId11"/>
              <a:stretch>
                <a:fillRect/>
              </a:stretch>
            </p:blipFill>
            <p:spPr>
              <a:xfrm>
                <a:off x="635742" y="2952270"/>
                <a:ext cx="3460843" cy="41494"/>
              </a:xfrm>
              <a:prstGeom prst="rect">
                <a:avLst/>
              </a:prstGeom>
            </p:spPr>
          </p:pic>
        </mc:Fallback>
      </mc:AlternateContent>
      <p:grpSp>
        <p:nvGrpSpPr>
          <p:cNvPr id="11" name="Group 10">
            <a:extLst>
              <a:ext uri="{FF2B5EF4-FFF2-40B4-BE49-F238E27FC236}">
                <a16:creationId xmlns:a16="http://schemas.microsoft.com/office/drawing/2014/main" id="{13DE095E-2080-D899-92CA-3F5AF7D1D8DB}"/>
              </a:ext>
            </a:extLst>
          </p:cNvPr>
          <p:cNvGrpSpPr/>
          <p:nvPr/>
        </p:nvGrpSpPr>
        <p:grpSpPr>
          <a:xfrm>
            <a:off x="4526046" y="2815022"/>
            <a:ext cx="7132482" cy="40824"/>
            <a:chOff x="4310520" y="1537973"/>
            <a:chExt cx="6792840" cy="388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91201BA-1C8F-D75A-9E75-66DF834F401A}"/>
                    </a:ext>
                  </a:extLst>
                </p14:cNvPr>
                <p14:cNvContentPartPr/>
                <p14:nvPr/>
              </p14:nvContentPartPr>
              <p14:xfrm>
                <a:off x="4310520" y="1551293"/>
                <a:ext cx="3528720" cy="25560"/>
              </p14:xfrm>
            </p:contentPart>
          </mc:Choice>
          <mc:Fallback xmlns="">
            <p:pic>
              <p:nvPicPr>
                <p:cNvPr id="9" name="Ink 8">
                  <a:extLst>
                    <a:ext uri="{FF2B5EF4-FFF2-40B4-BE49-F238E27FC236}">
                      <a16:creationId xmlns:a16="http://schemas.microsoft.com/office/drawing/2014/main" id="{591201BA-1C8F-D75A-9E75-66DF834F401A}"/>
                    </a:ext>
                  </a:extLst>
                </p:cNvPr>
                <p:cNvPicPr/>
                <p:nvPr/>
              </p:nvPicPr>
              <p:blipFill>
                <a:blip r:embed="rId13"/>
                <a:stretch>
                  <a:fillRect/>
                </a:stretch>
              </p:blipFill>
              <p:spPr>
                <a:xfrm>
                  <a:off x="4301948" y="1543003"/>
                  <a:ext cx="3545520" cy="4248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4B6FB21-FA0B-7B07-590E-15F981F4B845}"/>
                    </a:ext>
                  </a:extLst>
                </p14:cNvPr>
                <p14:cNvContentPartPr/>
                <p14:nvPr/>
              </p14:nvContentPartPr>
              <p14:xfrm>
                <a:off x="8028960" y="1537973"/>
                <a:ext cx="3074400" cy="29520"/>
              </p14:xfrm>
            </p:contentPart>
          </mc:Choice>
          <mc:Fallback xmlns="">
            <p:pic>
              <p:nvPicPr>
                <p:cNvPr id="10" name="Ink 9">
                  <a:extLst>
                    <a:ext uri="{FF2B5EF4-FFF2-40B4-BE49-F238E27FC236}">
                      <a16:creationId xmlns:a16="http://schemas.microsoft.com/office/drawing/2014/main" id="{D4B6FB21-FA0B-7B07-590E-15F981F4B845}"/>
                    </a:ext>
                  </a:extLst>
                </p:cNvPr>
                <p:cNvPicPr/>
                <p:nvPr/>
              </p:nvPicPr>
              <p:blipFill>
                <a:blip r:embed="rId15"/>
                <a:stretch>
                  <a:fillRect/>
                </a:stretch>
              </p:blipFill>
              <p:spPr>
                <a:xfrm>
                  <a:off x="8020731" y="1529735"/>
                  <a:ext cx="3091200" cy="463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EC1E3DE-46F8-A976-B884-4E84E94E14AB}"/>
                  </a:ext>
                </a:extLst>
              </p14:cNvPr>
              <p14:cNvContentPartPr/>
              <p14:nvPr/>
            </p14:nvContentPartPr>
            <p14:xfrm>
              <a:off x="7144508" y="7912926"/>
              <a:ext cx="133056" cy="91476"/>
            </p14:xfrm>
          </p:contentPart>
        </mc:Choice>
        <mc:Fallback xmlns="">
          <p:pic>
            <p:nvPicPr>
              <p:cNvPr id="12" name="Ink 11">
                <a:extLst>
                  <a:ext uri="{FF2B5EF4-FFF2-40B4-BE49-F238E27FC236}">
                    <a16:creationId xmlns:a16="http://schemas.microsoft.com/office/drawing/2014/main" id="{FEC1E3DE-46F8-A976-B884-4E84E94E14AB}"/>
                  </a:ext>
                </a:extLst>
              </p:cNvPr>
              <p:cNvPicPr/>
              <p:nvPr/>
            </p:nvPicPr>
            <p:blipFill>
              <a:blip r:embed="rId17"/>
              <a:stretch>
                <a:fillRect/>
              </a:stretch>
            </p:blipFill>
            <p:spPr>
              <a:xfrm>
                <a:off x="7135493" y="7904316"/>
                <a:ext cx="150725" cy="10905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72C9A34-19E6-E187-CCA2-F41628030823}"/>
                  </a:ext>
                </a:extLst>
              </p14:cNvPr>
              <p14:cNvContentPartPr/>
              <p14:nvPr/>
            </p14:nvContentPartPr>
            <p14:xfrm>
              <a:off x="9426872" y="7895916"/>
              <a:ext cx="132300" cy="110754"/>
            </p14:xfrm>
          </p:contentPart>
        </mc:Choice>
        <mc:Fallback xmlns="">
          <p:pic>
            <p:nvPicPr>
              <p:cNvPr id="13" name="Ink 12">
                <a:extLst>
                  <a:ext uri="{FF2B5EF4-FFF2-40B4-BE49-F238E27FC236}">
                    <a16:creationId xmlns:a16="http://schemas.microsoft.com/office/drawing/2014/main" id="{772C9A34-19E6-E187-CCA2-F41628030823}"/>
                  </a:ext>
                </a:extLst>
              </p:cNvPr>
              <p:cNvPicPr/>
              <p:nvPr/>
            </p:nvPicPr>
            <p:blipFill>
              <a:blip r:embed="rId19"/>
              <a:stretch>
                <a:fillRect/>
              </a:stretch>
            </p:blipFill>
            <p:spPr>
              <a:xfrm>
                <a:off x="9418220" y="7886926"/>
                <a:ext cx="149964" cy="128374"/>
              </a:xfrm>
              <a:prstGeom prst="rect">
                <a:avLst/>
              </a:prstGeom>
            </p:spPr>
          </p:pic>
        </mc:Fallback>
      </mc:AlternateContent>
      <p:grpSp>
        <p:nvGrpSpPr>
          <p:cNvPr id="16" name="Group 15">
            <a:extLst>
              <a:ext uri="{FF2B5EF4-FFF2-40B4-BE49-F238E27FC236}">
                <a16:creationId xmlns:a16="http://schemas.microsoft.com/office/drawing/2014/main" id="{29017EF7-8FA9-0D3D-85EA-F4F3EF6EE954}"/>
              </a:ext>
            </a:extLst>
          </p:cNvPr>
          <p:cNvGrpSpPr/>
          <p:nvPr/>
        </p:nvGrpSpPr>
        <p:grpSpPr>
          <a:xfrm>
            <a:off x="9266978" y="5846022"/>
            <a:ext cx="150822" cy="280854"/>
            <a:chOff x="8825693" y="4424640"/>
            <a:chExt cx="143640" cy="267480"/>
          </a:xfrm>
        </p:grpSpPr>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623DC2B-56D8-7B2F-57DD-B6BC4B32F6DF}"/>
                    </a:ext>
                  </a:extLst>
                </p14:cNvPr>
                <p14:cNvContentPartPr/>
                <p14:nvPr/>
              </p14:nvContentPartPr>
              <p14:xfrm>
                <a:off x="8825693" y="4424640"/>
                <a:ext cx="105120" cy="222840"/>
              </p14:xfrm>
            </p:contentPart>
          </mc:Choice>
          <mc:Fallback xmlns="">
            <p:pic>
              <p:nvPicPr>
                <p:cNvPr id="14" name="Ink 13">
                  <a:extLst>
                    <a:ext uri="{FF2B5EF4-FFF2-40B4-BE49-F238E27FC236}">
                      <a16:creationId xmlns:a16="http://schemas.microsoft.com/office/drawing/2014/main" id="{4623DC2B-56D8-7B2F-57DD-B6BC4B32F6DF}"/>
                    </a:ext>
                  </a:extLst>
                </p:cNvPr>
                <p:cNvPicPr/>
                <p:nvPr/>
              </p:nvPicPr>
              <p:blipFill>
                <a:blip r:embed="rId21"/>
                <a:stretch>
                  <a:fillRect/>
                </a:stretch>
              </p:blipFill>
              <p:spPr>
                <a:xfrm>
                  <a:off x="8817448" y="4416412"/>
                  <a:ext cx="121953" cy="23963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E2208EEF-7602-9673-841E-B7D5728439DC}"/>
                    </a:ext>
                  </a:extLst>
                </p14:cNvPr>
                <p14:cNvContentPartPr/>
                <p14:nvPr/>
              </p14:nvContentPartPr>
              <p14:xfrm>
                <a:off x="8841893" y="4454520"/>
                <a:ext cx="127440" cy="237600"/>
              </p14:xfrm>
            </p:contentPart>
          </mc:Choice>
          <mc:Fallback xmlns="">
            <p:pic>
              <p:nvPicPr>
                <p:cNvPr id="15" name="Ink 14">
                  <a:extLst>
                    <a:ext uri="{FF2B5EF4-FFF2-40B4-BE49-F238E27FC236}">
                      <a16:creationId xmlns:a16="http://schemas.microsoft.com/office/drawing/2014/main" id="{E2208EEF-7602-9673-841E-B7D5728439DC}"/>
                    </a:ext>
                  </a:extLst>
                </p:cNvPr>
                <p:cNvPicPr/>
                <p:nvPr/>
              </p:nvPicPr>
              <p:blipFill>
                <a:blip r:embed="rId23"/>
                <a:stretch>
                  <a:fillRect/>
                </a:stretch>
              </p:blipFill>
              <p:spPr>
                <a:xfrm>
                  <a:off x="8833328" y="4446291"/>
                  <a:ext cx="144226" cy="254400"/>
                </a:xfrm>
                <a:prstGeom prst="rect">
                  <a:avLst/>
                </a:prstGeom>
              </p:spPr>
            </p:pic>
          </mc:Fallback>
        </mc:AlternateContent>
      </p:grpSp>
      <p:grpSp>
        <p:nvGrpSpPr>
          <p:cNvPr id="19" name="Group 18">
            <a:extLst>
              <a:ext uri="{FF2B5EF4-FFF2-40B4-BE49-F238E27FC236}">
                <a16:creationId xmlns:a16="http://schemas.microsoft.com/office/drawing/2014/main" id="{6AB1E7CB-6153-3C13-0C2E-1286DF7FA0F5}"/>
              </a:ext>
            </a:extLst>
          </p:cNvPr>
          <p:cNvGrpSpPr/>
          <p:nvPr/>
        </p:nvGrpSpPr>
        <p:grpSpPr>
          <a:xfrm>
            <a:off x="7034888" y="7635852"/>
            <a:ext cx="90342" cy="207522"/>
            <a:chOff x="6699893" y="6129240"/>
            <a:chExt cx="86040" cy="19764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0BFF9A90-32FA-D59B-4F6A-FFAF9AC08482}"/>
                    </a:ext>
                  </a:extLst>
                </p14:cNvPr>
                <p14:cNvContentPartPr/>
                <p14:nvPr/>
              </p14:nvContentPartPr>
              <p14:xfrm>
                <a:off x="6699893" y="6129240"/>
                <a:ext cx="86040" cy="194040"/>
              </p14:xfrm>
            </p:contentPart>
          </mc:Choice>
          <mc:Fallback xmlns="">
            <p:pic>
              <p:nvPicPr>
                <p:cNvPr id="17" name="Ink 16">
                  <a:extLst>
                    <a:ext uri="{FF2B5EF4-FFF2-40B4-BE49-F238E27FC236}">
                      <a16:creationId xmlns:a16="http://schemas.microsoft.com/office/drawing/2014/main" id="{0BFF9A90-32FA-D59B-4F6A-FFAF9AC08482}"/>
                    </a:ext>
                  </a:extLst>
                </p:cNvPr>
                <p:cNvPicPr/>
                <p:nvPr/>
              </p:nvPicPr>
              <p:blipFill>
                <a:blip r:embed="rId25"/>
                <a:stretch>
                  <a:fillRect/>
                </a:stretch>
              </p:blipFill>
              <p:spPr>
                <a:xfrm>
                  <a:off x="6691666" y="6120669"/>
                  <a:ext cx="102837" cy="21083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D8E0EFE-49F6-37E1-0403-CCA349F6A836}"/>
                    </a:ext>
                  </a:extLst>
                </p14:cNvPr>
                <p14:cNvContentPartPr/>
                <p14:nvPr/>
              </p14:nvContentPartPr>
              <p14:xfrm>
                <a:off x="6709253" y="6184320"/>
                <a:ext cx="68400" cy="142560"/>
              </p14:xfrm>
            </p:contentPart>
          </mc:Choice>
          <mc:Fallback xmlns="">
            <p:pic>
              <p:nvPicPr>
                <p:cNvPr id="18" name="Ink 17">
                  <a:extLst>
                    <a:ext uri="{FF2B5EF4-FFF2-40B4-BE49-F238E27FC236}">
                      <a16:creationId xmlns:a16="http://schemas.microsoft.com/office/drawing/2014/main" id="{FD8E0EFE-49F6-37E1-0403-CCA349F6A836}"/>
                    </a:ext>
                  </a:extLst>
                </p:cNvPr>
                <p:cNvPicPr/>
                <p:nvPr/>
              </p:nvPicPr>
              <p:blipFill>
                <a:blip r:embed="rId27"/>
                <a:stretch>
                  <a:fillRect/>
                </a:stretch>
              </p:blipFill>
              <p:spPr>
                <a:xfrm>
                  <a:off x="6700660" y="6176095"/>
                  <a:ext cx="85242" cy="159352"/>
                </a:xfrm>
                <a:prstGeom prst="rect">
                  <a:avLst/>
                </a:prstGeom>
              </p:spPr>
            </p:pic>
          </mc:Fallback>
        </mc:AlternateContent>
      </p:grpSp>
      <p:grpSp>
        <p:nvGrpSpPr>
          <p:cNvPr id="23" name="Group 22">
            <a:extLst>
              <a:ext uri="{FF2B5EF4-FFF2-40B4-BE49-F238E27FC236}">
                <a16:creationId xmlns:a16="http://schemas.microsoft.com/office/drawing/2014/main" id="{92FE0BF1-9325-FC71-36A7-8C38E687D95F}"/>
              </a:ext>
            </a:extLst>
          </p:cNvPr>
          <p:cNvGrpSpPr/>
          <p:nvPr/>
        </p:nvGrpSpPr>
        <p:grpSpPr>
          <a:xfrm>
            <a:off x="10104248" y="6841674"/>
            <a:ext cx="2731806" cy="63504"/>
            <a:chOff x="9623093" y="5372880"/>
            <a:chExt cx="2601720" cy="60480"/>
          </a:xfrm>
        </p:grpSpPr>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17F85997-2AFB-C3A8-77B8-E829F87D9061}"/>
                    </a:ext>
                  </a:extLst>
                </p14:cNvPr>
                <p14:cNvContentPartPr/>
                <p14:nvPr/>
              </p14:nvContentPartPr>
              <p14:xfrm>
                <a:off x="9837293" y="5375400"/>
                <a:ext cx="1972440" cy="46440"/>
              </p14:xfrm>
            </p:contentPart>
          </mc:Choice>
          <mc:Fallback xmlns="">
            <p:pic>
              <p:nvPicPr>
                <p:cNvPr id="20" name="Ink 19">
                  <a:extLst>
                    <a:ext uri="{FF2B5EF4-FFF2-40B4-BE49-F238E27FC236}">
                      <a16:creationId xmlns:a16="http://schemas.microsoft.com/office/drawing/2014/main" id="{17F85997-2AFB-C3A8-77B8-E829F87D9061}"/>
                    </a:ext>
                  </a:extLst>
                </p:cNvPr>
                <p:cNvPicPr/>
                <p:nvPr/>
              </p:nvPicPr>
              <p:blipFill>
                <a:blip r:embed="rId29"/>
                <a:stretch>
                  <a:fillRect/>
                </a:stretch>
              </p:blipFill>
              <p:spPr>
                <a:xfrm>
                  <a:off x="9828722" y="5367205"/>
                  <a:ext cx="1989240" cy="6317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6A11A396-C8A4-59AE-857D-39E3D2890E10}"/>
                    </a:ext>
                  </a:extLst>
                </p14:cNvPr>
                <p14:cNvContentPartPr/>
                <p14:nvPr/>
              </p14:nvContentPartPr>
              <p14:xfrm>
                <a:off x="9834053" y="5372880"/>
                <a:ext cx="2029680" cy="6480"/>
              </p14:xfrm>
            </p:contentPart>
          </mc:Choice>
          <mc:Fallback xmlns="">
            <p:pic>
              <p:nvPicPr>
                <p:cNvPr id="21" name="Ink 20">
                  <a:extLst>
                    <a:ext uri="{FF2B5EF4-FFF2-40B4-BE49-F238E27FC236}">
                      <a16:creationId xmlns:a16="http://schemas.microsoft.com/office/drawing/2014/main" id="{6A11A396-C8A4-59AE-857D-39E3D2890E10}"/>
                    </a:ext>
                  </a:extLst>
                </p:cNvPr>
                <p:cNvPicPr/>
                <p:nvPr/>
              </p:nvPicPr>
              <p:blipFill>
                <a:blip r:embed="rId31"/>
                <a:stretch>
                  <a:fillRect/>
                </a:stretch>
              </p:blipFill>
              <p:spPr>
                <a:xfrm>
                  <a:off x="9825823" y="5364695"/>
                  <a:ext cx="2046483" cy="2319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1DE14162-CB04-B9E1-F300-85EDBF811CF7}"/>
                    </a:ext>
                  </a:extLst>
                </p14:cNvPr>
                <p14:cNvContentPartPr/>
                <p14:nvPr/>
              </p14:nvContentPartPr>
              <p14:xfrm>
                <a:off x="9623093" y="5388720"/>
                <a:ext cx="2601720" cy="44640"/>
              </p14:xfrm>
            </p:contentPart>
          </mc:Choice>
          <mc:Fallback xmlns="">
            <p:pic>
              <p:nvPicPr>
                <p:cNvPr id="22" name="Ink 21">
                  <a:extLst>
                    <a:ext uri="{FF2B5EF4-FFF2-40B4-BE49-F238E27FC236}">
                      <a16:creationId xmlns:a16="http://schemas.microsoft.com/office/drawing/2014/main" id="{1DE14162-CB04-B9E1-F300-85EDBF811CF7}"/>
                    </a:ext>
                  </a:extLst>
                </p:cNvPr>
                <p:cNvPicPr/>
                <p:nvPr/>
              </p:nvPicPr>
              <p:blipFill>
                <a:blip r:embed="rId33"/>
                <a:stretch>
                  <a:fillRect/>
                </a:stretch>
              </p:blipFill>
              <p:spPr>
                <a:xfrm>
                  <a:off x="9614864" y="5380542"/>
                  <a:ext cx="2618521" cy="61337"/>
                </a:xfrm>
                <a:prstGeom prst="rect">
                  <a:avLst/>
                </a:prstGeom>
              </p:spPr>
            </p:pic>
          </mc:Fallback>
        </mc:AlternateContent>
      </p:grpSp>
    </p:spTree>
    <p:extLst>
      <p:ext uri="{BB962C8B-B14F-4D97-AF65-F5344CB8AC3E}">
        <p14:creationId xmlns:p14="http://schemas.microsoft.com/office/powerpoint/2010/main" val="3738226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57969-A24F-8A26-07C6-9D5FDA3B467D}"/>
              </a:ext>
            </a:extLst>
          </p:cNvPr>
          <p:cNvPicPr>
            <a:picLocks noChangeAspect="1"/>
          </p:cNvPicPr>
          <p:nvPr/>
        </p:nvPicPr>
        <p:blipFill>
          <a:blip r:embed="rId3"/>
          <a:stretch>
            <a:fillRect/>
          </a:stretch>
        </p:blipFill>
        <p:spPr>
          <a:xfrm>
            <a:off x="675641" y="2109776"/>
            <a:ext cx="11450319" cy="538164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14FF578-BE0B-7BB1-9DD2-0B601824B3B3}"/>
                  </a:ext>
                </a:extLst>
              </p14:cNvPr>
              <p14:cNvContentPartPr/>
              <p14:nvPr/>
            </p14:nvContentPartPr>
            <p14:xfrm>
              <a:off x="1328236" y="7147980"/>
              <a:ext cx="9072" cy="133434"/>
            </p14:xfrm>
          </p:contentPart>
        </mc:Choice>
        <mc:Fallback xmlns="">
          <p:pic>
            <p:nvPicPr>
              <p:cNvPr id="3" name="Ink 2">
                <a:extLst>
                  <a:ext uri="{FF2B5EF4-FFF2-40B4-BE49-F238E27FC236}">
                    <a16:creationId xmlns:a16="http://schemas.microsoft.com/office/drawing/2014/main" id="{314FF578-BE0B-7BB1-9DD2-0B601824B3B3}"/>
                  </a:ext>
                </a:extLst>
              </p:cNvPr>
              <p:cNvPicPr/>
              <p:nvPr/>
            </p:nvPicPr>
            <p:blipFill>
              <a:blip r:embed="rId5"/>
              <a:stretch>
                <a:fillRect/>
              </a:stretch>
            </p:blipFill>
            <p:spPr>
              <a:xfrm>
                <a:off x="1319527" y="7139325"/>
                <a:ext cx="26853" cy="15110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8DBF99A-226A-F64F-91ED-1A47980D8AAD}"/>
                  </a:ext>
                </a:extLst>
              </p14:cNvPr>
              <p14:cNvContentPartPr/>
              <p14:nvPr/>
            </p14:nvContentPartPr>
            <p14:xfrm>
              <a:off x="3053806" y="7207214"/>
              <a:ext cx="7560" cy="193914"/>
            </p14:xfrm>
          </p:contentPart>
        </mc:Choice>
        <mc:Fallback xmlns="">
          <p:pic>
            <p:nvPicPr>
              <p:cNvPr id="4" name="Ink 3">
                <a:extLst>
                  <a:ext uri="{FF2B5EF4-FFF2-40B4-BE49-F238E27FC236}">
                    <a16:creationId xmlns:a16="http://schemas.microsoft.com/office/drawing/2014/main" id="{38DBF99A-226A-F64F-91ED-1A47980D8AAD}"/>
                  </a:ext>
                </a:extLst>
              </p:cNvPr>
              <p:cNvPicPr/>
              <p:nvPr/>
            </p:nvPicPr>
            <p:blipFill>
              <a:blip r:embed="rId7"/>
              <a:stretch>
                <a:fillRect/>
              </a:stretch>
            </p:blipFill>
            <p:spPr>
              <a:xfrm>
                <a:off x="3044806" y="7198220"/>
                <a:ext cx="25200" cy="2115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1F4900E-3A14-816D-286E-EFDB8680C4BF}"/>
                  </a:ext>
                </a:extLst>
              </p14:cNvPr>
              <p14:cNvContentPartPr/>
              <p14:nvPr/>
            </p14:nvContentPartPr>
            <p14:xfrm>
              <a:off x="4742332" y="7167902"/>
              <a:ext cx="5670" cy="222264"/>
            </p14:xfrm>
          </p:contentPart>
        </mc:Choice>
        <mc:Fallback xmlns="">
          <p:pic>
            <p:nvPicPr>
              <p:cNvPr id="5" name="Ink 4">
                <a:extLst>
                  <a:ext uri="{FF2B5EF4-FFF2-40B4-BE49-F238E27FC236}">
                    <a16:creationId xmlns:a16="http://schemas.microsoft.com/office/drawing/2014/main" id="{A1F4900E-3A14-816D-286E-EFDB8680C4BF}"/>
                  </a:ext>
                </a:extLst>
              </p:cNvPr>
              <p:cNvPicPr/>
              <p:nvPr/>
            </p:nvPicPr>
            <p:blipFill>
              <a:blip r:embed="rId9"/>
              <a:stretch>
                <a:fillRect/>
              </a:stretch>
            </p:blipFill>
            <p:spPr>
              <a:xfrm>
                <a:off x="4732882" y="7159256"/>
                <a:ext cx="24192" cy="2399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5112357-C14B-0C43-0AF6-71BE7C6324DF}"/>
                  </a:ext>
                </a:extLst>
              </p14:cNvPr>
              <p14:cNvContentPartPr/>
              <p14:nvPr/>
            </p14:nvContentPartPr>
            <p14:xfrm>
              <a:off x="6789580" y="7099106"/>
              <a:ext cx="10206" cy="175770"/>
            </p14:xfrm>
          </p:contentPart>
        </mc:Choice>
        <mc:Fallback xmlns="">
          <p:pic>
            <p:nvPicPr>
              <p:cNvPr id="6" name="Ink 5">
                <a:extLst>
                  <a:ext uri="{FF2B5EF4-FFF2-40B4-BE49-F238E27FC236}">
                    <a16:creationId xmlns:a16="http://schemas.microsoft.com/office/drawing/2014/main" id="{B5112357-C14B-0C43-0AF6-71BE7C6324DF}"/>
                  </a:ext>
                </a:extLst>
              </p:cNvPr>
              <p:cNvPicPr/>
              <p:nvPr/>
            </p:nvPicPr>
            <p:blipFill>
              <a:blip r:embed="rId11"/>
              <a:stretch>
                <a:fillRect/>
              </a:stretch>
            </p:blipFill>
            <p:spPr>
              <a:xfrm>
                <a:off x="6780467" y="7090462"/>
                <a:ext cx="28067" cy="19341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8CB293A6-66FF-55A6-EB6A-02426570D19C}"/>
                  </a:ext>
                </a:extLst>
              </p14:cNvPr>
              <p14:cNvContentPartPr/>
              <p14:nvPr/>
            </p14:nvContentPartPr>
            <p14:xfrm>
              <a:off x="8708686" y="7054880"/>
              <a:ext cx="11340" cy="302778"/>
            </p14:xfrm>
          </p:contentPart>
        </mc:Choice>
        <mc:Fallback xmlns="">
          <p:pic>
            <p:nvPicPr>
              <p:cNvPr id="7" name="Ink 6">
                <a:extLst>
                  <a:ext uri="{FF2B5EF4-FFF2-40B4-BE49-F238E27FC236}">
                    <a16:creationId xmlns:a16="http://schemas.microsoft.com/office/drawing/2014/main" id="{8CB293A6-66FF-55A6-EB6A-02426570D19C}"/>
                  </a:ext>
                </a:extLst>
              </p:cNvPr>
              <p:cNvPicPr/>
              <p:nvPr/>
            </p:nvPicPr>
            <p:blipFill>
              <a:blip r:embed="rId13"/>
              <a:stretch>
                <a:fillRect/>
              </a:stretch>
            </p:blipFill>
            <p:spPr>
              <a:xfrm>
                <a:off x="8699907" y="7045879"/>
                <a:ext cx="29265" cy="32041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AA2625E0-D225-8F56-3981-C59F9A1FCE15}"/>
                  </a:ext>
                </a:extLst>
              </p14:cNvPr>
              <p14:cNvContentPartPr/>
              <p14:nvPr/>
            </p14:nvContentPartPr>
            <p14:xfrm>
              <a:off x="10397968" y="7030688"/>
              <a:ext cx="11718" cy="371952"/>
            </p14:xfrm>
          </p:contentPart>
        </mc:Choice>
        <mc:Fallback xmlns="">
          <p:pic>
            <p:nvPicPr>
              <p:cNvPr id="8" name="Ink 7">
                <a:extLst>
                  <a:ext uri="{FF2B5EF4-FFF2-40B4-BE49-F238E27FC236}">
                    <a16:creationId xmlns:a16="http://schemas.microsoft.com/office/drawing/2014/main" id="{AA2625E0-D225-8F56-3981-C59F9A1FCE15}"/>
                  </a:ext>
                </a:extLst>
              </p:cNvPr>
              <p:cNvPicPr/>
              <p:nvPr/>
            </p:nvPicPr>
            <p:blipFill>
              <a:blip r:embed="rId15"/>
              <a:stretch>
                <a:fillRect/>
              </a:stretch>
            </p:blipFill>
            <p:spPr>
              <a:xfrm>
                <a:off x="10388813" y="7021686"/>
                <a:ext cx="29661" cy="389595"/>
              </a:xfrm>
              <a:prstGeom prst="rect">
                <a:avLst/>
              </a:prstGeom>
            </p:spPr>
          </p:pic>
        </mc:Fallback>
      </mc:AlternateContent>
    </p:spTree>
    <p:extLst>
      <p:ext uri="{BB962C8B-B14F-4D97-AF65-F5344CB8AC3E}">
        <p14:creationId xmlns:p14="http://schemas.microsoft.com/office/powerpoint/2010/main" val="3349883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584B3-A5EB-5963-2D3D-6F0EBC95AA1F}"/>
              </a:ext>
            </a:extLst>
          </p:cNvPr>
          <p:cNvPicPr>
            <a:picLocks noChangeAspect="1"/>
          </p:cNvPicPr>
          <p:nvPr/>
        </p:nvPicPr>
        <p:blipFill>
          <a:blip r:embed="rId3"/>
          <a:stretch>
            <a:fillRect/>
          </a:stretch>
        </p:blipFill>
        <p:spPr>
          <a:xfrm>
            <a:off x="675641" y="2109776"/>
            <a:ext cx="11450319" cy="5381648"/>
          </a:xfrm>
          <a:prstGeom prst="rect">
            <a:avLst/>
          </a:prstGeom>
        </p:spPr>
      </p:pic>
      <p:pic>
        <p:nvPicPr>
          <p:cNvPr id="2050" name="Picture 2">
            <a:extLst>
              <a:ext uri="{FF2B5EF4-FFF2-40B4-BE49-F238E27FC236}">
                <a16:creationId xmlns:a16="http://schemas.microsoft.com/office/drawing/2014/main" id="{76E68E18-41DD-0E7E-29D0-D95B79778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2" y="1975123"/>
            <a:ext cx="12801600" cy="60277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959784-2455-170C-CE99-8A0A81A111B0}"/>
              </a:ext>
            </a:extLst>
          </p:cNvPr>
          <p:cNvPicPr>
            <a:picLocks noChangeAspect="1"/>
          </p:cNvPicPr>
          <p:nvPr/>
        </p:nvPicPr>
        <p:blipFill>
          <a:blip r:embed="rId5"/>
          <a:stretch>
            <a:fillRect/>
          </a:stretch>
        </p:blipFill>
        <p:spPr>
          <a:xfrm>
            <a:off x="10978055" y="1975123"/>
            <a:ext cx="614856" cy="725872"/>
          </a:xfrm>
          <a:prstGeom prst="rect">
            <a:avLst/>
          </a:prstGeom>
        </p:spPr>
      </p:pic>
    </p:spTree>
    <p:extLst>
      <p:ext uri="{BB962C8B-B14F-4D97-AF65-F5344CB8AC3E}">
        <p14:creationId xmlns:p14="http://schemas.microsoft.com/office/powerpoint/2010/main" val="3720769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94CE71-04F1-E49A-84D1-47F93D5D2D37}"/>
              </a:ext>
            </a:extLst>
          </p:cNvPr>
          <p:cNvPicPr>
            <a:picLocks noChangeAspect="1"/>
          </p:cNvPicPr>
          <p:nvPr/>
        </p:nvPicPr>
        <p:blipFill>
          <a:blip r:embed="rId2"/>
          <a:stretch>
            <a:fillRect/>
          </a:stretch>
        </p:blipFill>
        <p:spPr>
          <a:xfrm>
            <a:off x="675641" y="2109776"/>
            <a:ext cx="11450319" cy="5381648"/>
          </a:xfrm>
          <a:prstGeom prst="rect">
            <a:avLst/>
          </a:prstGeom>
        </p:spPr>
      </p:pic>
    </p:spTree>
    <p:extLst>
      <p:ext uri="{BB962C8B-B14F-4D97-AF65-F5344CB8AC3E}">
        <p14:creationId xmlns:p14="http://schemas.microsoft.com/office/powerpoint/2010/main" val="177892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E0D20-4E8A-985C-B993-7CACDD6826D4}"/>
              </a:ext>
            </a:extLst>
          </p:cNvPr>
          <p:cNvPicPr>
            <a:picLocks noChangeAspect="1"/>
          </p:cNvPicPr>
          <p:nvPr/>
        </p:nvPicPr>
        <p:blipFill>
          <a:blip r:embed="rId2"/>
          <a:stretch>
            <a:fillRect/>
          </a:stretch>
        </p:blipFill>
        <p:spPr>
          <a:xfrm>
            <a:off x="1130873" y="1875790"/>
            <a:ext cx="10539855" cy="584962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860FEA4-7ED7-0085-3710-891217945EC1}"/>
                  </a:ext>
                </a:extLst>
              </p14:cNvPr>
              <p14:cNvContentPartPr/>
              <p14:nvPr/>
            </p14:nvContentPartPr>
            <p14:xfrm>
              <a:off x="1236676" y="3020738"/>
              <a:ext cx="185976" cy="1512"/>
            </p14:xfrm>
          </p:contentPart>
        </mc:Choice>
        <mc:Fallback xmlns="">
          <p:pic>
            <p:nvPicPr>
              <p:cNvPr id="2" name="Ink 1">
                <a:extLst>
                  <a:ext uri="{FF2B5EF4-FFF2-40B4-BE49-F238E27FC236}">
                    <a16:creationId xmlns:a16="http://schemas.microsoft.com/office/drawing/2014/main" id="{5860FEA4-7ED7-0085-3710-891217945EC1}"/>
                  </a:ext>
                </a:extLst>
              </p:cNvPr>
              <p:cNvPicPr/>
              <p:nvPr/>
            </p:nvPicPr>
            <p:blipFill>
              <a:blip r:embed="rId4"/>
              <a:stretch>
                <a:fillRect/>
              </a:stretch>
            </p:blipFill>
            <p:spPr>
              <a:xfrm>
                <a:off x="1227666" y="3011666"/>
                <a:ext cx="203637" cy="20034"/>
              </a:xfrm>
              <a:prstGeom prst="rect">
                <a:avLst/>
              </a:prstGeom>
            </p:spPr>
          </p:pic>
        </mc:Fallback>
      </mc:AlternateContent>
      <p:grpSp>
        <p:nvGrpSpPr>
          <p:cNvPr id="6" name="Group 5">
            <a:extLst>
              <a:ext uri="{FF2B5EF4-FFF2-40B4-BE49-F238E27FC236}">
                <a16:creationId xmlns:a16="http://schemas.microsoft.com/office/drawing/2014/main" id="{1DAF9E0C-15C9-557E-9AB7-715EE262B7D5}"/>
              </a:ext>
            </a:extLst>
          </p:cNvPr>
          <p:cNvGrpSpPr/>
          <p:nvPr/>
        </p:nvGrpSpPr>
        <p:grpSpPr>
          <a:xfrm>
            <a:off x="597100" y="3439184"/>
            <a:ext cx="393498" cy="452844"/>
            <a:chOff x="568667" y="2132413"/>
            <a:chExt cx="374760" cy="43128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36A19BE-76DA-A41E-E4D9-9899BBF4447A}"/>
                    </a:ext>
                  </a:extLst>
                </p14:cNvPr>
                <p14:cNvContentPartPr/>
                <p14:nvPr/>
              </p14:nvContentPartPr>
              <p14:xfrm>
                <a:off x="568667" y="2132413"/>
                <a:ext cx="374760" cy="431280"/>
              </p14:xfrm>
            </p:contentPart>
          </mc:Choice>
          <mc:Fallback xmlns="">
            <p:pic>
              <p:nvPicPr>
                <p:cNvPr id="3" name="Ink 2">
                  <a:extLst>
                    <a:ext uri="{FF2B5EF4-FFF2-40B4-BE49-F238E27FC236}">
                      <a16:creationId xmlns:a16="http://schemas.microsoft.com/office/drawing/2014/main" id="{436A19BE-76DA-A41E-E4D9-9899BBF4447A}"/>
                    </a:ext>
                  </a:extLst>
                </p:cNvPr>
                <p:cNvPicPr/>
                <p:nvPr/>
              </p:nvPicPr>
              <p:blipFill>
                <a:blip r:embed="rId6"/>
                <a:stretch>
                  <a:fillRect/>
                </a:stretch>
              </p:blipFill>
              <p:spPr>
                <a:xfrm>
                  <a:off x="560095" y="2124185"/>
                  <a:ext cx="391561" cy="44807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1A6AA6E-3B6E-6123-5138-D74BCE68379A}"/>
                    </a:ext>
                  </a:extLst>
                </p14:cNvPr>
                <p14:cNvContentPartPr/>
                <p14:nvPr/>
              </p14:nvContentPartPr>
              <p14:xfrm>
                <a:off x="607547" y="2207293"/>
                <a:ext cx="290880" cy="347760"/>
              </p14:xfrm>
            </p:contentPart>
          </mc:Choice>
          <mc:Fallback xmlns="">
            <p:pic>
              <p:nvPicPr>
                <p:cNvPr id="5" name="Ink 4">
                  <a:extLst>
                    <a:ext uri="{FF2B5EF4-FFF2-40B4-BE49-F238E27FC236}">
                      <a16:creationId xmlns:a16="http://schemas.microsoft.com/office/drawing/2014/main" id="{61A6AA6E-3B6E-6123-5138-D74BCE68379A}"/>
                    </a:ext>
                  </a:extLst>
                </p:cNvPr>
                <p:cNvPicPr/>
                <p:nvPr/>
              </p:nvPicPr>
              <p:blipFill>
                <a:blip r:embed="rId8"/>
                <a:stretch>
                  <a:fillRect/>
                </a:stretch>
              </p:blipFill>
              <p:spPr>
                <a:xfrm>
                  <a:off x="598972" y="2199062"/>
                  <a:ext cx="307688" cy="364565"/>
                </a:xfrm>
                <a:prstGeom prst="rect">
                  <a:avLst/>
                </a:prstGeom>
              </p:spPr>
            </p:pic>
          </mc:Fallback>
        </mc:AlternateContent>
      </p:grpSp>
    </p:spTree>
    <p:extLst>
      <p:ext uri="{BB962C8B-B14F-4D97-AF65-F5344CB8AC3E}">
        <p14:creationId xmlns:p14="http://schemas.microsoft.com/office/powerpoint/2010/main" val="2498291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A3139B-348E-2F13-E6A6-9C53080DF38D}"/>
              </a:ext>
            </a:extLst>
          </p:cNvPr>
          <p:cNvPicPr>
            <a:picLocks noChangeAspect="1"/>
          </p:cNvPicPr>
          <p:nvPr/>
        </p:nvPicPr>
        <p:blipFill rotWithShape="1">
          <a:blip r:embed="rId2"/>
          <a:srcRect r="1315"/>
          <a:stretch/>
        </p:blipFill>
        <p:spPr>
          <a:xfrm>
            <a:off x="21" y="1201496"/>
            <a:ext cx="12801579" cy="7199554"/>
          </a:xfrm>
          <a:prstGeom prst="rect">
            <a:avLst/>
          </a:prstGeom>
        </p:spPr>
      </p:pic>
    </p:spTree>
    <p:extLst>
      <p:ext uri="{BB962C8B-B14F-4D97-AF65-F5344CB8AC3E}">
        <p14:creationId xmlns:p14="http://schemas.microsoft.com/office/powerpoint/2010/main" val="3538956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E6078C-BFAF-A25E-B873-3A6779BD76BA}"/>
              </a:ext>
            </a:extLst>
          </p:cNvPr>
          <p:cNvPicPr>
            <a:picLocks noChangeAspect="1"/>
          </p:cNvPicPr>
          <p:nvPr/>
        </p:nvPicPr>
        <p:blipFill>
          <a:blip r:embed="rId2"/>
          <a:stretch>
            <a:fillRect/>
          </a:stretch>
        </p:blipFill>
        <p:spPr>
          <a:xfrm>
            <a:off x="1107026" y="1875790"/>
            <a:ext cx="10587548" cy="5849620"/>
          </a:xfrm>
          <a:prstGeom prst="rect">
            <a:avLst/>
          </a:prstGeom>
        </p:spPr>
      </p:pic>
    </p:spTree>
    <p:extLst>
      <p:ext uri="{BB962C8B-B14F-4D97-AF65-F5344CB8AC3E}">
        <p14:creationId xmlns:p14="http://schemas.microsoft.com/office/powerpoint/2010/main" val="2215178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lage of a graph&#10;&#10;Description automatically generated">
            <a:extLst>
              <a:ext uri="{FF2B5EF4-FFF2-40B4-BE49-F238E27FC236}">
                <a16:creationId xmlns:a16="http://schemas.microsoft.com/office/drawing/2014/main" id="{317B8947-3964-B2E9-1396-A879758C5867}"/>
              </a:ext>
            </a:extLst>
          </p:cNvPr>
          <p:cNvPicPr>
            <a:picLocks noChangeAspect="1"/>
          </p:cNvPicPr>
          <p:nvPr/>
        </p:nvPicPr>
        <p:blipFill>
          <a:blip r:embed="rId2"/>
          <a:stretch>
            <a:fillRect/>
          </a:stretch>
        </p:blipFill>
        <p:spPr>
          <a:xfrm>
            <a:off x="1107026" y="1875790"/>
            <a:ext cx="10587548" cy="5849620"/>
          </a:xfrm>
          <a:prstGeom prst="rect">
            <a:avLst/>
          </a:prstGeom>
        </p:spPr>
      </p:pic>
    </p:spTree>
    <p:extLst>
      <p:ext uri="{BB962C8B-B14F-4D97-AF65-F5344CB8AC3E}">
        <p14:creationId xmlns:p14="http://schemas.microsoft.com/office/powerpoint/2010/main" val="1954182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53E4-A8E0-060C-12AC-B2DA3307D8F0}"/>
              </a:ext>
            </a:extLst>
          </p:cNvPr>
          <p:cNvSpPr>
            <a:spLocks noGrp="1"/>
          </p:cNvSpPr>
          <p:nvPr>
            <p:ph type="title"/>
          </p:nvPr>
        </p:nvSpPr>
        <p:spPr>
          <a:xfrm>
            <a:off x="1440179" y="1509416"/>
            <a:ext cx="10390749" cy="1085352"/>
          </a:xfrm>
        </p:spPr>
        <p:txBody>
          <a:bodyPr>
            <a:normAutofit/>
          </a:bodyPr>
          <a:lstStyle/>
          <a:p>
            <a:r>
              <a:rPr lang="en-US" sz="4200">
                <a:solidFill>
                  <a:srgbClr val="FFFFFF"/>
                </a:solidFill>
              </a:rPr>
              <a:t>Causal Inference</a:t>
            </a:r>
          </a:p>
        </p:txBody>
      </p:sp>
      <p:sp>
        <p:nvSpPr>
          <p:cNvPr id="3" name="Content Placeholder 2">
            <a:extLst>
              <a:ext uri="{FF2B5EF4-FFF2-40B4-BE49-F238E27FC236}">
                <a16:creationId xmlns:a16="http://schemas.microsoft.com/office/drawing/2014/main" id="{280ECDEA-DD75-ED2B-552A-B91ABE6B665A}"/>
              </a:ext>
            </a:extLst>
          </p:cNvPr>
          <p:cNvSpPr>
            <a:spLocks noGrp="1"/>
          </p:cNvSpPr>
          <p:nvPr>
            <p:ph idx="1"/>
          </p:nvPr>
        </p:nvSpPr>
        <p:spPr>
          <a:xfrm>
            <a:off x="1440179" y="3634257"/>
            <a:ext cx="10210233" cy="3867526"/>
          </a:xfrm>
        </p:spPr>
        <p:txBody>
          <a:bodyPr anchor="ctr">
            <a:normAutofit/>
          </a:bodyPr>
          <a:lstStyle/>
          <a:p>
            <a:r>
              <a:rPr lang="en-US" sz="2520" dirty="0"/>
              <a:t>Potential Outcome – Counterfactual </a:t>
            </a:r>
          </a:p>
          <a:p>
            <a:r>
              <a:rPr lang="en-US" sz="2520" b="1" dirty="0">
                <a:solidFill>
                  <a:schemeClr val="accent1"/>
                </a:solidFill>
              </a:rPr>
              <a:t>Bayesian Network</a:t>
            </a:r>
          </a:p>
          <a:p>
            <a:r>
              <a:rPr lang="en-US" sz="2520" b="1" dirty="0">
                <a:solidFill>
                  <a:schemeClr val="accent1"/>
                </a:solidFill>
              </a:rPr>
              <a:t>Causal inference with Linear Regression</a:t>
            </a:r>
          </a:p>
          <a:p>
            <a:r>
              <a:rPr lang="en-US" sz="2520" b="1" dirty="0">
                <a:solidFill>
                  <a:schemeClr val="accent1"/>
                </a:solidFill>
              </a:rPr>
              <a:t>SEM(Structural Equation Modelling)</a:t>
            </a:r>
          </a:p>
          <a:p>
            <a:r>
              <a:rPr lang="en-US" sz="2520" b="1" dirty="0">
                <a:solidFill>
                  <a:schemeClr val="accent1"/>
                </a:solidFill>
              </a:rPr>
              <a:t>DAG (Directed Acyclic Graphs)</a:t>
            </a:r>
          </a:p>
          <a:p>
            <a:r>
              <a:rPr lang="en-US" sz="2520" dirty="0">
                <a:solidFill>
                  <a:schemeClr val="accent1"/>
                </a:solidFill>
              </a:rPr>
              <a:t>Instrumental Variable Analysis</a:t>
            </a:r>
          </a:p>
        </p:txBody>
      </p:sp>
    </p:spTree>
    <p:extLst>
      <p:ext uri="{BB962C8B-B14F-4D97-AF65-F5344CB8AC3E}">
        <p14:creationId xmlns:p14="http://schemas.microsoft.com/office/powerpoint/2010/main" val="2855055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2EC91-007A-E62E-0758-03771598F308}"/>
              </a:ext>
            </a:extLst>
          </p:cNvPr>
          <p:cNvPicPr>
            <a:picLocks noChangeAspect="1"/>
          </p:cNvPicPr>
          <p:nvPr/>
        </p:nvPicPr>
        <p:blipFill rotWithShape="1">
          <a:blip r:embed="rId2"/>
          <a:srcRect r="1760"/>
          <a:stretch/>
        </p:blipFill>
        <p:spPr>
          <a:xfrm>
            <a:off x="21" y="1201496"/>
            <a:ext cx="12801579" cy="7199554"/>
          </a:xfrm>
          <a:prstGeom prst="rect">
            <a:avLst/>
          </a:prstGeom>
        </p:spPr>
      </p:pic>
    </p:spTree>
    <p:extLst>
      <p:ext uri="{BB962C8B-B14F-4D97-AF65-F5344CB8AC3E}">
        <p14:creationId xmlns:p14="http://schemas.microsoft.com/office/powerpoint/2010/main" val="2605764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DD043A-E434-751C-8EC6-0CE4BFD624C9}"/>
              </a:ext>
            </a:extLst>
          </p:cNvPr>
          <p:cNvPicPr>
            <a:picLocks noChangeAspect="1"/>
          </p:cNvPicPr>
          <p:nvPr/>
        </p:nvPicPr>
        <p:blipFill>
          <a:blip r:embed="rId2"/>
          <a:stretch>
            <a:fillRect/>
          </a:stretch>
        </p:blipFill>
        <p:spPr>
          <a:xfrm>
            <a:off x="1107026" y="1875790"/>
            <a:ext cx="10587548" cy="5849620"/>
          </a:xfrm>
          <a:prstGeom prst="rect">
            <a:avLst/>
          </a:prstGeom>
        </p:spPr>
      </p:pic>
    </p:spTree>
    <p:extLst>
      <p:ext uri="{BB962C8B-B14F-4D97-AF65-F5344CB8AC3E}">
        <p14:creationId xmlns:p14="http://schemas.microsoft.com/office/powerpoint/2010/main" val="4227456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8E956B-754C-C947-94C9-384C08CA1ACB}"/>
              </a:ext>
            </a:extLst>
          </p:cNvPr>
          <p:cNvPicPr>
            <a:picLocks noGrp="1" noChangeAspect="1"/>
          </p:cNvPicPr>
          <p:nvPr>
            <p:ph idx="1"/>
          </p:nvPr>
        </p:nvPicPr>
        <p:blipFill>
          <a:blip r:embed="rId2"/>
          <a:stretch>
            <a:fillRect/>
          </a:stretch>
        </p:blipFill>
        <p:spPr>
          <a:xfrm>
            <a:off x="945660" y="1488128"/>
            <a:ext cx="3021953" cy="4568905"/>
          </a:xfrm>
          <a:prstGeom prst="rect">
            <a:avLst/>
          </a:prstGeom>
        </p:spPr>
      </p:pic>
      <p:pic>
        <p:nvPicPr>
          <p:cNvPr id="6" name="Picture 5">
            <a:extLst>
              <a:ext uri="{FF2B5EF4-FFF2-40B4-BE49-F238E27FC236}">
                <a16:creationId xmlns:a16="http://schemas.microsoft.com/office/drawing/2014/main" id="{7BFF2F50-C037-DF10-7A31-47864A63EA4A}"/>
              </a:ext>
            </a:extLst>
          </p:cNvPr>
          <p:cNvPicPr>
            <a:picLocks noChangeAspect="1"/>
          </p:cNvPicPr>
          <p:nvPr/>
        </p:nvPicPr>
        <p:blipFill>
          <a:blip r:embed="rId3"/>
          <a:stretch>
            <a:fillRect/>
          </a:stretch>
        </p:blipFill>
        <p:spPr>
          <a:xfrm>
            <a:off x="945661" y="6233006"/>
            <a:ext cx="3021953" cy="2168043"/>
          </a:xfrm>
          <a:prstGeom prst="rect">
            <a:avLst/>
          </a:prstGeom>
        </p:spPr>
      </p:pic>
      <p:pic>
        <p:nvPicPr>
          <p:cNvPr id="7" name="Picture 6">
            <a:extLst>
              <a:ext uri="{FF2B5EF4-FFF2-40B4-BE49-F238E27FC236}">
                <a16:creationId xmlns:a16="http://schemas.microsoft.com/office/drawing/2014/main" id="{7EA4A648-6A33-B2E5-6FB7-20E7B518AAC1}"/>
              </a:ext>
            </a:extLst>
          </p:cNvPr>
          <p:cNvPicPr>
            <a:picLocks noChangeAspect="1"/>
          </p:cNvPicPr>
          <p:nvPr/>
        </p:nvPicPr>
        <p:blipFill>
          <a:blip r:embed="rId4"/>
          <a:stretch>
            <a:fillRect/>
          </a:stretch>
        </p:blipFill>
        <p:spPr>
          <a:xfrm>
            <a:off x="4410471" y="1488128"/>
            <a:ext cx="3099044" cy="4568905"/>
          </a:xfrm>
          <a:prstGeom prst="rect">
            <a:avLst/>
          </a:prstGeom>
        </p:spPr>
      </p:pic>
      <p:pic>
        <p:nvPicPr>
          <p:cNvPr id="8" name="Picture 7">
            <a:extLst>
              <a:ext uri="{FF2B5EF4-FFF2-40B4-BE49-F238E27FC236}">
                <a16:creationId xmlns:a16="http://schemas.microsoft.com/office/drawing/2014/main" id="{70BA27CD-E553-F391-8AE4-527AD322497D}"/>
              </a:ext>
            </a:extLst>
          </p:cNvPr>
          <p:cNvPicPr>
            <a:picLocks noChangeAspect="1"/>
          </p:cNvPicPr>
          <p:nvPr/>
        </p:nvPicPr>
        <p:blipFill>
          <a:blip r:embed="rId5"/>
          <a:stretch>
            <a:fillRect/>
          </a:stretch>
        </p:blipFill>
        <p:spPr>
          <a:xfrm>
            <a:off x="4557164" y="6216476"/>
            <a:ext cx="2952352" cy="2169868"/>
          </a:xfrm>
          <a:prstGeom prst="rect">
            <a:avLst/>
          </a:prstGeom>
        </p:spPr>
      </p:pic>
      <p:pic>
        <p:nvPicPr>
          <p:cNvPr id="9" name="Picture 8">
            <a:extLst>
              <a:ext uri="{FF2B5EF4-FFF2-40B4-BE49-F238E27FC236}">
                <a16:creationId xmlns:a16="http://schemas.microsoft.com/office/drawing/2014/main" id="{3AAE016B-1DE6-DC80-63C4-9BCE5613E907}"/>
              </a:ext>
            </a:extLst>
          </p:cNvPr>
          <p:cNvPicPr>
            <a:picLocks noChangeAspect="1"/>
          </p:cNvPicPr>
          <p:nvPr/>
        </p:nvPicPr>
        <p:blipFill>
          <a:blip r:embed="rId6"/>
          <a:stretch>
            <a:fillRect/>
          </a:stretch>
        </p:blipFill>
        <p:spPr>
          <a:xfrm>
            <a:off x="8357770" y="1647571"/>
            <a:ext cx="3032232" cy="4568905"/>
          </a:xfrm>
          <a:prstGeom prst="rect">
            <a:avLst/>
          </a:prstGeom>
        </p:spPr>
      </p:pic>
      <p:pic>
        <p:nvPicPr>
          <p:cNvPr id="10" name="Picture 9">
            <a:extLst>
              <a:ext uri="{FF2B5EF4-FFF2-40B4-BE49-F238E27FC236}">
                <a16:creationId xmlns:a16="http://schemas.microsoft.com/office/drawing/2014/main" id="{4C97D868-7488-8476-8F85-0F4D78318FB9}"/>
              </a:ext>
            </a:extLst>
          </p:cNvPr>
          <p:cNvPicPr>
            <a:picLocks noChangeAspect="1"/>
          </p:cNvPicPr>
          <p:nvPr/>
        </p:nvPicPr>
        <p:blipFill>
          <a:blip r:embed="rId7"/>
          <a:stretch>
            <a:fillRect/>
          </a:stretch>
        </p:blipFill>
        <p:spPr>
          <a:xfrm>
            <a:off x="8357770" y="6197454"/>
            <a:ext cx="2952352" cy="2169868"/>
          </a:xfrm>
          <a:prstGeom prst="rect">
            <a:avLst/>
          </a:prstGeom>
        </p:spPr>
      </p:pic>
    </p:spTree>
    <p:extLst>
      <p:ext uri="{BB962C8B-B14F-4D97-AF65-F5344CB8AC3E}">
        <p14:creationId xmlns:p14="http://schemas.microsoft.com/office/powerpoint/2010/main" val="237031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306B-ED9D-8852-1911-365E962802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C2A3A8-58DE-F706-E647-21C592C03B36}"/>
              </a:ext>
            </a:extLst>
          </p:cNvPr>
          <p:cNvSpPr>
            <a:spLocks noGrp="1"/>
          </p:cNvSpPr>
          <p:nvPr>
            <p:ph idx="1"/>
          </p:nvPr>
        </p:nvSpPr>
        <p:spPr/>
        <p:txBody>
          <a:bodyPr/>
          <a:lstStyle/>
          <a:p>
            <a:endParaRPr lang="en-US"/>
          </a:p>
        </p:txBody>
      </p:sp>
      <p:pic>
        <p:nvPicPr>
          <p:cNvPr id="1026" name="Picture 2" descr="Causal Inference cheat sheet for data scientists – NC233">
            <a:extLst>
              <a:ext uri="{FF2B5EF4-FFF2-40B4-BE49-F238E27FC236}">
                <a16:creationId xmlns:a16="http://schemas.microsoft.com/office/drawing/2014/main" id="{603AEEFF-6475-B361-305A-17FABC890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76" y="1200150"/>
            <a:ext cx="11309746" cy="720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506242-FF6A-78DE-5593-97F4BAB23CCE}"/>
              </a:ext>
            </a:extLst>
          </p:cNvPr>
          <p:cNvSpPr txBox="1"/>
          <p:nvPr/>
        </p:nvSpPr>
        <p:spPr>
          <a:xfrm>
            <a:off x="6449689" y="6611180"/>
            <a:ext cx="6404702" cy="2486899"/>
          </a:xfrm>
          <a:prstGeom prst="rect">
            <a:avLst/>
          </a:prstGeom>
          <a:noFill/>
        </p:spPr>
        <p:txBody>
          <a:bodyPr wrap="square">
            <a:spAutoFit/>
          </a:bodyPr>
          <a:lstStyle/>
          <a:p>
            <a:r>
              <a:rPr lang="en-US" sz="2223" dirty="0"/>
              <a:t>https://</a:t>
            </a:r>
            <a:r>
              <a:rPr lang="en-US" sz="2223" dirty="0" err="1"/>
              <a:t>www.google.com</a:t>
            </a:r>
            <a:r>
              <a:rPr lang="en-US" sz="2223" dirty="0"/>
              <a:t>/</a:t>
            </a:r>
            <a:r>
              <a:rPr lang="en-US" sz="2223" dirty="0" err="1"/>
              <a:t>url?sa</a:t>
            </a:r>
            <a:r>
              <a:rPr lang="en-US" sz="2223" dirty="0"/>
              <a:t>=</a:t>
            </a:r>
            <a:r>
              <a:rPr lang="en-US" sz="2223" dirty="0" err="1"/>
              <a:t>i&amp;url</a:t>
            </a:r>
            <a:r>
              <a:rPr lang="en-US" sz="2223" dirty="0"/>
              <a:t>=https%3A%2F%2Fnc233.com%2F2020%2F04%2Fcausal-inference-cheat-sheet-for-data-scientists%2F&amp;psig=AOvVaw1MZOmRXDGLz3F7FGFD866s&amp;ust=1691479513255000&amp;source=</a:t>
            </a:r>
            <a:r>
              <a:rPr lang="en-US" sz="2223" dirty="0" err="1"/>
              <a:t>images&amp;cd</a:t>
            </a:r>
            <a:r>
              <a:rPr lang="en-US" sz="2223" dirty="0"/>
              <a:t>=</a:t>
            </a:r>
            <a:r>
              <a:rPr lang="en-US" sz="2223" dirty="0" err="1"/>
              <a:t>vfe&amp;opi</a:t>
            </a:r>
            <a:r>
              <a:rPr lang="en-US" sz="2223" dirty="0"/>
              <a:t>=89978449&amp;ved=0CBMQjhxqFwoTCJDul66CyoADFQAAAAAdAAAAABAE</a:t>
            </a:r>
          </a:p>
        </p:txBody>
      </p:sp>
    </p:spTree>
    <p:extLst>
      <p:ext uri="{BB962C8B-B14F-4D97-AF65-F5344CB8AC3E}">
        <p14:creationId xmlns:p14="http://schemas.microsoft.com/office/powerpoint/2010/main" val="1025789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A76-4AD2-C9C5-6E1A-1B9B443633BE}"/>
              </a:ext>
            </a:extLst>
          </p:cNvPr>
          <p:cNvSpPr>
            <a:spLocks noGrp="1"/>
          </p:cNvSpPr>
          <p:nvPr>
            <p:ph type="title"/>
          </p:nvPr>
        </p:nvSpPr>
        <p:spPr>
          <a:xfrm>
            <a:off x="615803" y="2968094"/>
            <a:ext cx="3271028" cy="2516177"/>
          </a:xfrm>
        </p:spPr>
        <p:txBody>
          <a:bodyPr anchor="b">
            <a:normAutofit/>
          </a:bodyPr>
          <a:lstStyle/>
          <a:p>
            <a:pPr algn="r"/>
            <a:r>
              <a:rPr lang="en-US" sz="4200">
                <a:solidFill>
                  <a:srgbClr val="FFFFFF"/>
                </a:solidFill>
              </a:rPr>
              <a:t>Research Design</a:t>
            </a:r>
          </a:p>
        </p:txBody>
      </p:sp>
      <p:graphicFrame>
        <p:nvGraphicFramePr>
          <p:cNvPr id="4" name="Table 4">
            <a:extLst>
              <a:ext uri="{FF2B5EF4-FFF2-40B4-BE49-F238E27FC236}">
                <a16:creationId xmlns:a16="http://schemas.microsoft.com/office/drawing/2014/main" id="{06FB41E2-D57E-2A4C-BFAB-5E07320E537E}"/>
              </a:ext>
            </a:extLst>
          </p:cNvPr>
          <p:cNvGraphicFramePr>
            <a:graphicFrameLocks noGrp="1"/>
          </p:cNvGraphicFramePr>
          <p:nvPr>
            <p:ph idx="1"/>
            <p:extLst>
              <p:ext uri="{D42A27DB-BD31-4B8C-83A1-F6EECF244321}">
                <p14:modId xmlns:p14="http://schemas.microsoft.com/office/powerpoint/2010/main" val="3568228527"/>
              </p:ext>
            </p:extLst>
          </p:nvPr>
        </p:nvGraphicFramePr>
        <p:xfrm>
          <a:off x="365565" y="2212826"/>
          <a:ext cx="12070470" cy="12056409"/>
        </p:xfrm>
        <a:graphic>
          <a:graphicData uri="http://schemas.openxmlformats.org/drawingml/2006/table">
            <a:tbl>
              <a:tblPr firstRow="1" bandRow="1">
                <a:tableStyleId>{3B4B98B0-60AC-42C2-AFA5-B58CD77FA1E5}</a:tableStyleId>
              </a:tblPr>
              <a:tblGrid>
                <a:gridCol w="3212356">
                  <a:extLst>
                    <a:ext uri="{9D8B030D-6E8A-4147-A177-3AD203B41FA5}">
                      <a16:colId xmlns:a16="http://schemas.microsoft.com/office/drawing/2014/main" val="842536567"/>
                    </a:ext>
                  </a:extLst>
                </a:gridCol>
                <a:gridCol w="8858114">
                  <a:extLst>
                    <a:ext uri="{9D8B030D-6E8A-4147-A177-3AD203B41FA5}">
                      <a16:colId xmlns:a16="http://schemas.microsoft.com/office/drawing/2014/main" val="3531320399"/>
                    </a:ext>
                  </a:extLst>
                </a:gridCol>
              </a:tblGrid>
              <a:tr h="879374">
                <a:tc>
                  <a:txBody>
                    <a:bodyPr/>
                    <a:lstStyle/>
                    <a:p>
                      <a:r>
                        <a:rPr lang="en-US" sz="2300"/>
                        <a:t>Python Libraries</a:t>
                      </a:r>
                    </a:p>
                  </a:txBody>
                  <a:tcPr marL="119634" marR="119634" marT="59816" marB="59816"/>
                </a:tc>
                <a:tc>
                  <a:txBody>
                    <a:bodyPr/>
                    <a:lstStyle/>
                    <a:p>
                      <a:r>
                        <a:rPr lang="en-US" sz="2300"/>
                        <a:t>Methods</a:t>
                      </a:r>
                    </a:p>
                  </a:txBody>
                  <a:tcPr marL="119634" marR="119634" marT="59816" marB="59816"/>
                </a:tc>
                <a:extLst>
                  <a:ext uri="{0D108BD9-81ED-4DB2-BD59-A6C34878D82A}">
                    <a16:rowId xmlns:a16="http://schemas.microsoft.com/office/drawing/2014/main" val="2763476972"/>
                  </a:ext>
                </a:extLst>
              </a:tr>
              <a:tr h="8892456">
                <a:tc>
                  <a:txBody>
                    <a:bodyPr/>
                    <a:lstStyle/>
                    <a:p>
                      <a:r>
                        <a:rPr lang="en-US" sz="2300" b="1" dirty="0" err="1">
                          <a:solidFill>
                            <a:schemeClr val="accent1"/>
                          </a:solidFill>
                        </a:rPr>
                        <a:t>DoWhy</a:t>
                      </a:r>
                      <a:endParaRPr lang="en-US" sz="2300" b="1" dirty="0">
                        <a:solidFill>
                          <a:schemeClr val="accent1"/>
                        </a:solidFill>
                      </a:endParaRPr>
                    </a:p>
                  </a:txBody>
                  <a:tcPr marL="119634" marR="119634" marT="59816" marB="59816"/>
                </a:tc>
                <a:tc>
                  <a:txBody>
                    <a:bodyPr/>
                    <a:lstStyle/>
                    <a:p>
                      <a:r>
                        <a:rPr lang="en-US" altLang="ko-KR" sz="2300" dirty="0"/>
                        <a:t>Methods based on estimating the outcome model</a:t>
                      </a:r>
                    </a:p>
                    <a:p>
                      <a:r>
                        <a:rPr lang="en-US" altLang="ko-KR" sz="2300" dirty="0"/>
                        <a:t>- Linear Regression</a:t>
                      </a:r>
                    </a:p>
                    <a:p>
                      <a:pPr marL="342900" indent="-342900">
                        <a:buFontTx/>
                        <a:buChar char="-"/>
                      </a:pPr>
                      <a:r>
                        <a:rPr lang="en-US" altLang="ko-KR" sz="2300" dirty="0"/>
                        <a:t>Generalized Linear Models</a:t>
                      </a:r>
                    </a:p>
                    <a:p>
                      <a:pPr marL="0" indent="0">
                        <a:buFontTx/>
                        <a:buNone/>
                      </a:pPr>
                      <a:r>
                        <a:rPr lang="en-US" altLang="ko-KR" sz="2300" dirty="0"/>
                        <a:t>Conditional Treatment</a:t>
                      </a:r>
                    </a:p>
                    <a:p>
                      <a:pPr marL="0" indent="0">
                        <a:buFontTx/>
                        <a:buNone/>
                      </a:pPr>
                      <a:endParaRPr lang="en-US" altLang="ko-KR" sz="2300" dirty="0"/>
                    </a:p>
                    <a:p>
                      <a:r>
                        <a:rPr lang="en-GB" sz="1900" b="0" i="0" u="none" strike="noStrike" kern="1200" dirty="0">
                          <a:solidFill>
                            <a:schemeClr val="tx1"/>
                          </a:solidFill>
                          <a:effectLst/>
                          <a:latin typeface="+mn-lt"/>
                          <a:ea typeface="+mn-ea"/>
                          <a:cs typeface="+mn-cs"/>
                        </a:rPr>
                        <a:t>data: The input data provided to the causal model.</a:t>
                      </a:r>
                    </a:p>
                    <a:p>
                      <a:r>
                        <a:rPr lang="en-GB" sz="1900" b="0" i="0" u="none" strike="noStrike" kern="1200" dirty="0">
                          <a:solidFill>
                            <a:schemeClr val="tx1"/>
                          </a:solidFill>
                          <a:effectLst/>
                          <a:latin typeface="+mn-lt"/>
                          <a:ea typeface="+mn-ea"/>
                          <a:cs typeface="+mn-cs"/>
                        </a:rPr>
                        <a:t>treatment: The treatment variable (also known as the cause or the intervention).</a:t>
                      </a:r>
                    </a:p>
                    <a:p>
                      <a:r>
                        <a:rPr lang="en-GB" sz="1900" b="0" i="0" u="none" strike="noStrike" kern="1200" dirty="0">
                          <a:solidFill>
                            <a:schemeClr val="tx1"/>
                          </a:solidFill>
                          <a:effectLst/>
                          <a:latin typeface="+mn-lt"/>
                          <a:ea typeface="+mn-ea"/>
                          <a:cs typeface="+mn-cs"/>
                        </a:rPr>
                        <a:t>outcome: The outcome variable (also known as the effect or the response).</a:t>
                      </a:r>
                    </a:p>
                    <a:p>
                      <a:r>
                        <a:rPr lang="en-GB" sz="1900" b="0" i="0" u="none" strike="noStrike" kern="1200" dirty="0" err="1">
                          <a:solidFill>
                            <a:schemeClr val="tx1"/>
                          </a:solidFill>
                          <a:effectLst/>
                          <a:latin typeface="+mn-lt"/>
                          <a:ea typeface="+mn-ea"/>
                          <a:cs typeface="+mn-cs"/>
                        </a:rPr>
                        <a:t>common_causes</a:t>
                      </a:r>
                      <a:r>
                        <a:rPr lang="en-GB" sz="1900" b="0" i="0" u="none" strike="noStrike" kern="1200" dirty="0">
                          <a:solidFill>
                            <a:schemeClr val="tx1"/>
                          </a:solidFill>
                          <a:effectLst/>
                          <a:latin typeface="+mn-lt"/>
                          <a:ea typeface="+mn-ea"/>
                          <a:cs typeface="+mn-cs"/>
                        </a:rPr>
                        <a:t>: A list of common causes that affect both the treatment and the outcome.</a:t>
                      </a:r>
                    </a:p>
                    <a:p>
                      <a:r>
                        <a:rPr lang="en-GB" sz="1900" b="0" i="0" u="none" strike="noStrike" kern="1200" dirty="0">
                          <a:solidFill>
                            <a:schemeClr val="tx1"/>
                          </a:solidFill>
                          <a:effectLst/>
                          <a:latin typeface="+mn-lt"/>
                          <a:ea typeface="+mn-ea"/>
                          <a:cs typeface="+mn-cs"/>
                        </a:rPr>
                        <a:t>instruments: A list of instrumental variables used for handling endogeneity.</a:t>
                      </a:r>
                    </a:p>
                    <a:p>
                      <a:r>
                        <a:rPr lang="en-GB" sz="1900" b="0" i="0" u="none" strike="noStrike" kern="1200" dirty="0">
                          <a:solidFill>
                            <a:schemeClr val="tx1"/>
                          </a:solidFill>
                          <a:effectLst/>
                          <a:latin typeface="+mn-lt"/>
                          <a:ea typeface="+mn-ea"/>
                          <a:cs typeface="+mn-cs"/>
                        </a:rPr>
                        <a:t>effect: The estimated causal effect of the treatment on the outcome.</a:t>
                      </a:r>
                    </a:p>
                    <a:p>
                      <a:r>
                        <a:rPr lang="en-GB" sz="1900" b="0" i="0" u="none" strike="noStrike" kern="1200" dirty="0" err="1">
                          <a:solidFill>
                            <a:schemeClr val="tx1"/>
                          </a:solidFill>
                          <a:effectLst/>
                          <a:latin typeface="+mn-lt"/>
                          <a:ea typeface="+mn-ea"/>
                          <a:cs typeface="+mn-cs"/>
                        </a:rPr>
                        <a:t>identified_estimand</a:t>
                      </a:r>
                      <a:r>
                        <a:rPr lang="en-GB" sz="1900" b="0" i="0" u="none" strike="noStrike" kern="1200" dirty="0">
                          <a:solidFill>
                            <a:schemeClr val="tx1"/>
                          </a:solidFill>
                          <a:effectLst/>
                          <a:latin typeface="+mn-lt"/>
                          <a:ea typeface="+mn-ea"/>
                          <a:cs typeface="+mn-cs"/>
                        </a:rPr>
                        <a:t>: The </a:t>
                      </a:r>
                      <a:r>
                        <a:rPr lang="en-GB" sz="1900" b="0" i="0" u="none" strike="noStrike" kern="1200" dirty="0" err="1">
                          <a:solidFill>
                            <a:schemeClr val="tx1"/>
                          </a:solidFill>
                          <a:effectLst/>
                          <a:latin typeface="+mn-lt"/>
                          <a:ea typeface="+mn-ea"/>
                          <a:cs typeface="+mn-cs"/>
                        </a:rPr>
                        <a:t>estimand</a:t>
                      </a:r>
                      <a:r>
                        <a:rPr lang="en-GB" sz="1900" b="0" i="0" u="none" strike="noStrike" kern="1200" dirty="0">
                          <a:solidFill>
                            <a:schemeClr val="tx1"/>
                          </a:solidFill>
                          <a:effectLst/>
                          <a:latin typeface="+mn-lt"/>
                          <a:ea typeface="+mn-ea"/>
                          <a:cs typeface="+mn-cs"/>
                        </a:rPr>
                        <a:t> object representing the causal effect being estimated.</a:t>
                      </a:r>
                    </a:p>
                    <a:p>
                      <a:r>
                        <a:rPr lang="en-GB" sz="1900" b="0" i="0" u="none" strike="noStrike" kern="1200" dirty="0">
                          <a:solidFill>
                            <a:schemeClr val="tx1"/>
                          </a:solidFill>
                          <a:effectLst/>
                          <a:latin typeface="+mn-lt"/>
                          <a:ea typeface="+mn-ea"/>
                          <a:cs typeface="+mn-cs"/>
                        </a:rPr>
                        <a:t>estimator: The causal estimator used to compute the effect (e.g., '</a:t>
                      </a:r>
                      <a:r>
                        <a:rPr lang="en-GB" sz="1900" b="0" i="0" u="none" strike="noStrike" kern="1200" dirty="0" err="1">
                          <a:solidFill>
                            <a:schemeClr val="tx1"/>
                          </a:solidFill>
                          <a:effectLst/>
                          <a:latin typeface="+mn-lt"/>
                          <a:ea typeface="+mn-ea"/>
                          <a:cs typeface="+mn-cs"/>
                        </a:rPr>
                        <a:t>linear_regression</a:t>
                      </a:r>
                      <a:r>
                        <a:rPr lang="en-GB" sz="1900" b="0" i="0" u="none" strike="noStrike" kern="1200" dirty="0">
                          <a:solidFill>
                            <a:schemeClr val="tx1"/>
                          </a:solidFill>
                          <a:effectLst/>
                          <a:latin typeface="+mn-lt"/>
                          <a:ea typeface="+mn-ea"/>
                          <a:cs typeface="+mn-cs"/>
                        </a:rPr>
                        <a:t>', '</a:t>
                      </a:r>
                      <a:r>
                        <a:rPr lang="en-GB" sz="1900" b="0" i="0" u="none" strike="noStrike" kern="1200" dirty="0" err="1">
                          <a:solidFill>
                            <a:schemeClr val="tx1"/>
                          </a:solidFill>
                          <a:effectLst/>
                          <a:latin typeface="+mn-lt"/>
                          <a:ea typeface="+mn-ea"/>
                          <a:cs typeface="+mn-cs"/>
                        </a:rPr>
                        <a:t>iv_regression</a:t>
                      </a:r>
                      <a:r>
                        <a:rPr lang="en-GB" sz="1900" b="0" i="0" u="none" strike="noStrike" kern="1200" dirty="0">
                          <a:solidFill>
                            <a:schemeClr val="tx1"/>
                          </a:solidFill>
                          <a:effectLst/>
                          <a:latin typeface="+mn-lt"/>
                          <a:ea typeface="+mn-ea"/>
                          <a:cs typeface="+mn-cs"/>
                        </a:rPr>
                        <a:t>', etc.).</a:t>
                      </a:r>
                    </a:p>
                    <a:p>
                      <a:r>
                        <a:rPr lang="en-GB" sz="1900" b="0" i="0" u="none" strike="noStrike" kern="1200" dirty="0" err="1">
                          <a:solidFill>
                            <a:schemeClr val="tx1"/>
                          </a:solidFill>
                          <a:effectLst/>
                          <a:latin typeface="+mn-lt"/>
                          <a:ea typeface="+mn-ea"/>
                          <a:cs typeface="+mn-cs"/>
                        </a:rPr>
                        <a:t>estimate_effect</a:t>
                      </a:r>
                      <a:r>
                        <a:rPr lang="en-GB" sz="1900" b="0" i="0" u="none" strike="noStrike" kern="1200" dirty="0">
                          <a:solidFill>
                            <a:schemeClr val="tx1"/>
                          </a:solidFill>
                          <a:effectLst/>
                          <a:latin typeface="+mn-lt"/>
                          <a:ea typeface="+mn-ea"/>
                          <a:cs typeface="+mn-cs"/>
                        </a:rPr>
                        <a:t>: A method to estimate the causal effect based on the causal model.</a:t>
                      </a:r>
                    </a:p>
                    <a:p>
                      <a:r>
                        <a:rPr lang="en-GB" sz="1900" b="0" i="0" u="none" strike="noStrike" kern="1200" dirty="0" err="1">
                          <a:solidFill>
                            <a:schemeClr val="tx1"/>
                          </a:solidFill>
                          <a:effectLst/>
                          <a:latin typeface="+mn-lt"/>
                          <a:ea typeface="+mn-ea"/>
                          <a:cs typeface="+mn-cs"/>
                        </a:rPr>
                        <a:t>refute_estimate</a:t>
                      </a:r>
                      <a:r>
                        <a:rPr lang="en-GB" sz="1900" b="0" i="0" u="none" strike="noStrike" kern="1200" dirty="0">
                          <a:solidFill>
                            <a:schemeClr val="tx1"/>
                          </a:solidFill>
                          <a:effectLst/>
                          <a:latin typeface="+mn-lt"/>
                          <a:ea typeface="+mn-ea"/>
                          <a:cs typeface="+mn-cs"/>
                        </a:rPr>
                        <a:t>: A method to refute or test the causal effect estimation using different techniques.</a:t>
                      </a:r>
                    </a:p>
                    <a:p>
                      <a:pPr marL="0" indent="0">
                        <a:buFontTx/>
                        <a:buNone/>
                      </a:pPr>
                      <a:endParaRPr lang="en-US" altLang="ko-KR" sz="2300" dirty="0"/>
                    </a:p>
                  </a:txBody>
                  <a:tcPr marL="119634" marR="119634" marT="59816" marB="59816"/>
                </a:tc>
                <a:extLst>
                  <a:ext uri="{0D108BD9-81ED-4DB2-BD59-A6C34878D82A}">
                    <a16:rowId xmlns:a16="http://schemas.microsoft.com/office/drawing/2014/main" val="746728634"/>
                  </a:ext>
                </a:extLst>
              </a:tr>
              <a:tr h="1232917">
                <a:tc>
                  <a:txBody>
                    <a:bodyPr/>
                    <a:lstStyle/>
                    <a:p>
                      <a:r>
                        <a:rPr lang="en-US" sz="2300" b="1" dirty="0" err="1">
                          <a:solidFill>
                            <a:schemeClr val="accent1"/>
                          </a:solidFill>
                        </a:rPr>
                        <a:t>CausalML</a:t>
                      </a:r>
                      <a:endParaRPr lang="en-US" sz="2300" b="1" dirty="0">
                        <a:solidFill>
                          <a:schemeClr val="accent1"/>
                        </a:solidFill>
                      </a:endParaRPr>
                    </a:p>
                  </a:txBody>
                  <a:tcPr marL="119634" marR="119634" marT="59816" marB="59816"/>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b="1" dirty="0">
                          <a:solidFill>
                            <a:schemeClr val="accent1"/>
                          </a:solidFill>
                        </a:rPr>
                        <a:t>regression-based methods</a:t>
                      </a:r>
                      <a:r>
                        <a:rPr lang="en-US" sz="2300" dirty="0"/>
                        <a:t>, tree-based methods, and neural network-based methods</a:t>
                      </a:r>
                    </a:p>
                  </a:txBody>
                  <a:tcPr marL="119634" marR="119634" marT="59816" marB="59816" anchor="ctr"/>
                </a:tc>
                <a:extLst>
                  <a:ext uri="{0D108BD9-81ED-4DB2-BD59-A6C34878D82A}">
                    <a16:rowId xmlns:a16="http://schemas.microsoft.com/office/drawing/2014/main" val="20084488"/>
                  </a:ext>
                </a:extLst>
              </a:tr>
              <a:tr h="525831">
                <a:tc>
                  <a:txBody>
                    <a:bodyPr/>
                    <a:lstStyle/>
                    <a:p>
                      <a:r>
                        <a:rPr lang="en-US" sz="2300" b="1" dirty="0" err="1">
                          <a:solidFill>
                            <a:schemeClr val="accent1"/>
                          </a:solidFill>
                        </a:rPr>
                        <a:t>EconML</a:t>
                      </a:r>
                      <a:endParaRPr lang="en-US" sz="2300" b="1" dirty="0">
                        <a:solidFill>
                          <a:schemeClr val="accent1"/>
                        </a:solidFill>
                      </a:endParaRPr>
                    </a:p>
                  </a:txBody>
                  <a:tcPr marL="119634" marR="119634" marT="59816" marB="59816"/>
                </a:tc>
                <a:tc vMerge="1">
                  <a:txBody>
                    <a:bodyPr/>
                    <a:lstStyle/>
                    <a:p>
                      <a:endParaRPr lang="en-US" sz="2200" dirty="0"/>
                    </a:p>
                  </a:txBody>
                  <a:tcPr marL="113937" marR="113937" marT="56968" marB="56968"/>
                </a:tc>
                <a:extLst>
                  <a:ext uri="{0D108BD9-81ED-4DB2-BD59-A6C34878D82A}">
                    <a16:rowId xmlns:a16="http://schemas.microsoft.com/office/drawing/2014/main" val="324962984"/>
                  </a:ext>
                </a:extLst>
              </a:tr>
              <a:tr h="525831">
                <a:tc>
                  <a:txBody>
                    <a:bodyPr/>
                    <a:lstStyle/>
                    <a:p>
                      <a:r>
                        <a:rPr lang="en-US" sz="2300" b="1" dirty="0" err="1">
                          <a:solidFill>
                            <a:schemeClr val="accent1"/>
                          </a:solidFill>
                        </a:rPr>
                        <a:t>CausalNex</a:t>
                      </a:r>
                      <a:endParaRPr lang="en-US" sz="2300" b="1" dirty="0">
                        <a:solidFill>
                          <a:schemeClr val="accent1"/>
                        </a:solidFill>
                      </a:endParaRPr>
                    </a:p>
                  </a:txBody>
                  <a:tcPr marL="119634" marR="119634" marT="59816" marB="59816"/>
                </a:tc>
                <a:tc>
                  <a:txBody>
                    <a:bodyPr/>
                    <a:lstStyle/>
                    <a:p>
                      <a:r>
                        <a:rPr lang="en-US" sz="2300" b="1" dirty="0">
                          <a:solidFill>
                            <a:schemeClr val="accent1"/>
                          </a:solidFill>
                        </a:rPr>
                        <a:t>Bayesian Network</a:t>
                      </a:r>
                    </a:p>
                  </a:txBody>
                  <a:tcPr marL="119634" marR="119634" marT="59816" marB="59816"/>
                </a:tc>
                <a:extLst>
                  <a:ext uri="{0D108BD9-81ED-4DB2-BD59-A6C34878D82A}">
                    <a16:rowId xmlns:a16="http://schemas.microsoft.com/office/drawing/2014/main" val="3319744677"/>
                  </a:ext>
                </a:extLst>
              </a:tr>
            </a:tbl>
          </a:graphicData>
        </a:graphic>
      </p:graphicFrame>
      <p:sp>
        <p:nvSpPr>
          <p:cNvPr id="6" name="TextBox 5">
            <a:extLst>
              <a:ext uri="{FF2B5EF4-FFF2-40B4-BE49-F238E27FC236}">
                <a16:creationId xmlns:a16="http://schemas.microsoft.com/office/drawing/2014/main" id="{BDD416A7-6A92-BE17-4657-FF334C9E4AD1}"/>
              </a:ext>
            </a:extLst>
          </p:cNvPr>
          <p:cNvSpPr txBox="1"/>
          <p:nvPr/>
        </p:nvSpPr>
        <p:spPr>
          <a:xfrm>
            <a:off x="5138874" y="7658101"/>
            <a:ext cx="6622596" cy="776495"/>
          </a:xfrm>
          <a:prstGeom prst="rect">
            <a:avLst/>
          </a:prstGeom>
          <a:noFill/>
        </p:spPr>
        <p:txBody>
          <a:bodyPr wrap="square" rtlCol="0">
            <a:spAutoFit/>
          </a:bodyPr>
          <a:lstStyle/>
          <a:p>
            <a:r>
              <a:rPr lang="en-US" sz="2223" dirty="0"/>
              <a:t>Whether these are included in or not: Structural Inference, Inference of the causal effect</a:t>
            </a:r>
          </a:p>
        </p:txBody>
      </p:sp>
    </p:spTree>
    <p:extLst>
      <p:ext uri="{BB962C8B-B14F-4D97-AF65-F5344CB8AC3E}">
        <p14:creationId xmlns:p14="http://schemas.microsoft.com/office/powerpoint/2010/main" val="114581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B9ED-0182-4049-F7D8-24886BE632FB}"/>
              </a:ext>
            </a:extLst>
          </p:cNvPr>
          <p:cNvSpPr>
            <a:spLocks noGrp="1"/>
          </p:cNvSpPr>
          <p:nvPr>
            <p:ph type="title"/>
          </p:nvPr>
        </p:nvSpPr>
        <p:spPr>
          <a:xfrm>
            <a:off x="734699" y="1460590"/>
            <a:ext cx="7416907" cy="1217160"/>
          </a:xfrm>
          <a:prstGeom prst="ellipse">
            <a:avLst/>
          </a:prstGeom>
        </p:spPr>
        <p:txBody>
          <a:bodyPr vert="horz" lIns="96012" tIns="48006" rIns="96012" bIns="48006" rtlCol="0" anchor="ctr">
            <a:normAutofit/>
          </a:bodyPr>
          <a:lstStyle/>
          <a:p>
            <a:r>
              <a:rPr lang="en-US" sz="4200">
                <a:solidFill>
                  <a:srgbClr val="FFFFFF"/>
                </a:solidFill>
              </a:rPr>
              <a:t>Python Libraries</a:t>
            </a:r>
          </a:p>
        </p:txBody>
      </p:sp>
      <p:graphicFrame>
        <p:nvGraphicFramePr>
          <p:cNvPr id="7" name="Table 6">
            <a:extLst>
              <a:ext uri="{FF2B5EF4-FFF2-40B4-BE49-F238E27FC236}">
                <a16:creationId xmlns:a16="http://schemas.microsoft.com/office/drawing/2014/main" id="{E5CE6D15-960D-A5B2-5BA2-F05AA5CB3792}"/>
              </a:ext>
            </a:extLst>
          </p:cNvPr>
          <p:cNvGraphicFramePr>
            <a:graphicFrameLocks noGrp="1"/>
          </p:cNvGraphicFramePr>
          <p:nvPr>
            <p:extLst>
              <p:ext uri="{D42A27DB-BD31-4B8C-83A1-F6EECF244321}">
                <p14:modId xmlns:p14="http://schemas.microsoft.com/office/powerpoint/2010/main" val="1631649991"/>
              </p:ext>
            </p:extLst>
          </p:nvPr>
        </p:nvGraphicFramePr>
        <p:xfrm>
          <a:off x="453833" y="3113615"/>
          <a:ext cx="11893930" cy="5673104"/>
        </p:xfrm>
        <a:graphic>
          <a:graphicData uri="http://schemas.openxmlformats.org/drawingml/2006/table">
            <a:tbl>
              <a:tblPr firstRow="1" bandRow="1">
                <a:noFill/>
              </a:tblPr>
              <a:tblGrid>
                <a:gridCol w="745918">
                  <a:extLst>
                    <a:ext uri="{9D8B030D-6E8A-4147-A177-3AD203B41FA5}">
                      <a16:colId xmlns:a16="http://schemas.microsoft.com/office/drawing/2014/main" val="2334813435"/>
                    </a:ext>
                  </a:extLst>
                </a:gridCol>
                <a:gridCol w="2282240">
                  <a:extLst>
                    <a:ext uri="{9D8B030D-6E8A-4147-A177-3AD203B41FA5}">
                      <a16:colId xmlns:a16="http://schemas.microsoft.com/office/drawing/2014/main" val="143402136"/>
                    </a:ext>
                  </a:extLst>
                </a:gridCol>
                <a:gridCol w="2617209">
                  <a:extLst>
                    <a:ext uri="{9D8B030D-6E8A-4147-A177-3AD203B41FA5}">
                      <a16:colId xmlns:a16="http://schemas.microsoft.com/office/drawing/2014/main" val="2502883682"/>
                    </a:ext>
                  </a:extLst>
                </a:gridCol>
                <a:gridCol w="2605875">
                  <a:extLst>
                    <a:ext uri="{9D8B030D-6E8A-4147-A177-3AD203B41FA5}">
                      <a16:colId xmlns:a16="http://schemas.microsoft.com/office/drawing/2014/main" val="3952110015"/>
                    </a:ext>
                  </a:extLst>
                </a:gridCol>
                <a:gridCol w="2605875">
                  <a:extLst>
                    <a:ext uri="{9D8B030D-6E8A-4147-A177-3AD203B41FA5}">
                      <a16:colId xmlns:a16="http://schemas.microsoft.com/office/drawing/2014/main" val="1575576030"/>
                    </a:ext>
                  </a:extLst>
                </a:gridCol>
                <a:gridCol w="1036812">
                  <a:extLst>
                    <a:ext uri="{9D8B030D-6E8A-4147-A177-3AD203B41FA5}">
                      <a16:colId xmlns:a16="http://schemas.microsoft.com/office/drawing/2014/main" val="3868760166"/>
                    </a:ext>
                  </a:extLst>
                </a:gridCol>
              </a:tblGrid>
              <a:tr h="442752">
                <a:tc>
                  <a:txBody>
                    <a:bodyPr/>
                    <a:lstStyle/>
                    <a:p>
                      <a:pPr algn="ctr" fontAlgn="b"/>
                      <a:r>
                        <a:rPr lang="en-GB" sz="1600" b="1" cap="none" spc="0">
                          <a:solidFill>
                            <a:schemeClr val="tx1"/>
                          </a:solidFill>
                          <a:effectLst/>
                        </a:rPr>
                        <a:t>Library</a:t>
                      </a:r>
                    </a:p>
                  </a:txBody>
                  <a:tcPr marL="65019" marR="23893" marT="18577" marB="139328" anchor="b">
                    <a:lnL w="12700" cmpd="sng">
                      <a:noFill/>
                    </a:lnL>
                    <a:lnR w="12700" cmpd="sng">
                      <a:noFill/>
                    </a:lnR>
                    <a:lnT w="9525" cap="flat" cmpd="sng" algn="ctr">
                      <a:noFill/>
                      <a:prstDash val="solid"/>
                    </a:lnT>
                    <a:lnB w="38100" cmpd="sng">
                      <a:noFill/>
                    </a:lnB>
                    <a:noFill/>
                  </a:tcPr>
                </a:tc>
                <a:tc>
                  <a:txBody>
                    <a:bodyPr/>
                    <a:lstStyle/>
                    <a:p>
                      <a:pPr algn="ctr" fontAlgn="b"/>
                      <a:r>
                        <a:rPr lang="en-GB" sz="1600" b="1" cap="none" spc="0">
                          <a:solidFill>
                            <a:schemeClr val="tx1"/>
                          </a:solidFill>
                          <a:effectLst/>
                        </a:rPr>
                        <a:t>Causal Method</a:t>
                      </a:r>
                    </a:p>
                  </a:txBody>
                  <a:tcPr marL="65019" marR="23893" marT="18577" marB="139328" anchor="b">
                    <a:lnL w="12700" cmpd="sng">
                      <a:noFill/>
                    </a:lnL>
                    <a:lnR w="12700" cmpd="sng">
                      <a:noFill/>
                    </a:lnR>
                    <a:lnT w="9525" cap="flat" cmpd="sng" algn="ctr">
                      <a:noFill/>
                      <a:prstDash val="solid"/>
                    </a:lnT>
                    <a:lnB w="38100" cmpd="sng">
                      <a:noFill/>
                    </a:lnB>
                    <a:noFill/>
                  </a:tcPr>
                </a:tc>
                <a:tc>
                  <a:txBody>
                    <a:bodyPr/>
                    <a:lstStyle/>
                    <a:p>
                      <a:pPr fontAlgn="b"/>
                      <a:r>
                        <a:rPr lang="en-GB" sz="1600" b="1" cap="none" spc="0">
                          <a:solidFill>
                            <a:schemeClr val="tx1"/>
                          </a:solidFill>
                          <a:effectLst/>
                        </a:rPr>
                        <a:t>Benefits</a:t>
                      </a:r>
                    </a:p>
                  </a:txBody>
                  <a:tcPr marL="65019" marR="23893" marT="18577" marB="139328" anchor="b">
                    <a:lnL w="12700" cmpd="sng">
                      <a:noFill/>
                    </a:lnL>
                    <a:lnR w="12700" cmpd="sng">
                      <a:noFill/>
                    </a:lnR>
                    <a:lnT w="9525" cap="flat" cmpd="sng" algn="ctr">
                      <a:noFill/>
                      <a:prstDash val="solid"/>
                    </a:lnT>
                    <a:lnB w="38100" cmpd="sng">
                      <a:noFill/>
                    </a:lnB>
                    <a:noFill/>
                  </a:tcPr>
                </a:tc>
                <a:tc>
                  <a:txBody>
                    <a:bodyPr/>
                    <a:lstStyle/>
                    <a:p>
                      <a:pPr fontAlgn="b"/>
                      <a:r>
                        <a:rPr lang="en-GB" sz="1600" b="1" cap="none" spc="0" dirty="0">
                          <a:solidFill>
                            <a:schemeClr val="tx1"/>
                          </a:solidFill>
                          <a:effectLst/>
                        </a:rPr>
                        <a:t>Usages</a:t>
                      </a:r>
                    </a:p>
                  </a:txBody>
                  <a:tcPr marL="65019" marR="23893" marT="18577" marB="139328" anchor="b">
                    <a:lnL w="12700" cmpd="sng">
                      <a:noFill/>
                    </a:lnL>
                    <a:lnR w="12700" cmpd="sng">
                      <a:noFill/>
                    </a:lnR>
                    <a:lnT w="9525" cap="flat" cmpd="sng" algn="ctr">
                      <a:noFill/>
                      <a:prstDash val="solid"/>
                    </a:lnT>
                    <a:lnB w="38100" cmpd="sng">
                      <a:noFill/>
                    </a:lnB>
                    <a:noFill/>
                  </a:tcPr>
                </a:tc>
                <a:tc>
                  <a:txBody>
                    <a:bodyPr/>
                    <a:lstStyle/>
                    <a:p>
                      <a:pPr fontAlgn="b"/>
                      <a:r>
                        <a:rPr lang="en-GB" sz="1600" b="1" cap="none" spc="0" dirty="0">
                          <a:solidFill>
                            <a:schemeClr val="tx1"/>
                          </a:solidFill>
                          <a:effectLst/>
                        </a:rPr>
                        <a:t>Outcome</a:t>
                      </a:r>
                    </a:p>
                  </a:txBody>
                  <a:tcPr marL="65019" marR="23893" marT="18577" marB="139328" anchor="b">
                    <a:lnL w="12700" cmpd="sng">
                      <a:noFill/>
                    </a:lnL>
                    <a:lnR w="12700" cmpd="sng">
                      <a:noFill/>
                    </a:lnR>
                    <a:lnT w="9525" cap="flat" cmpd="sng" algn="ctr">
                      <a:noFill/>
                      <a:prstDash val="solid"/>
                    </a:lnT>
                    <a:lnB w="38100" cmpd="sng">
                      <a:noFill/>
                    </a:lnB>
                    <a:noFill/>
                  </a:tcPr>
                </a:tc>
                <a:tc>
                  <a:txBody>
                    <a:bodyPr/>
                    <a:lstStyle/>
                    <a:p>
                      <a:pPr fontAlgn="b"/>
                      <a:r>
                        <a:rPr lang="en-GB" sz="1600" b="1" cap="none" spc="0" dirty="0">
                          <a:solidFill>
                            <a:schemeClr val="tx1"/>
                          </a:solidFill>
                          <a:effectLst/>
                        </a:rPr>
                        <a:t>References</a:t>
                      </a:r>
                    </a:p>
                  </a:txBody>
                  <a:tcPr marL="65019" marR="23893" marT="18577" marB="139328"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781120445"/>
                  </a:ext>
                </a:extLst>
              </a:tr>
              <a:tr h="1118024">
                <a:tc>
                  <a:txBody>
                    <a:bodyPr/>
                    <a:lstStyle/>
                    <a:p>
                      <a:pPr algn="ctr" fontAlgn="base"/>
                      <a:r>
                        <a:rPr lang="en-GB" sz="1300" cap="none" spc="0">
                          <a:solidFill>
                            <a:schemeClr val="tx1"/>
                          </a:solidFill>
                          <a:effectLst/>
                        </a:rPr>
                        <a:t>DoWhy</a:t>
                      </a:r>
                    </a:p>
                  </a:txBody>
                  <a:tcPr marL="65019" marR="23893" marT="18577" marB="139328"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fontAlgn="base"/>
                      <a:r>
                        <a:rPr lang="en-GB" sz="1300" cap="none" spc="0" dirty="0">
                          <a:solidFill>
                            <a:schemeClr val="tx1"/>
                          </a:solidFill>
                          <a:effectLst/>
                        </a:rPr>
                        <a:t>Provides a unified interface for causal inference methods based on </a:t>
                      </a:r>
                      <a:r>
                        <a:rPr lang="en-GB" sz="1300" b="1" cap="none" spc="0" dirty="0">
                          <a:solidFill>
                            <a:schemeClr val="tx1"/>
                          </a:solidFill>
                          <a:effectLst/>
                        </a:rPr>
                        <a:t>graphical models</a:t>
                      </a:r>
                    </a:p>
                  </a:txBody>
                  <a:tcPr marL="65019" marR="23893" marT="18577" marB="139328"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300" cap="none" spc="0" dirty="0">
                          <a:solidFill>
                            <a:schemeClr val="tx1"/>
                          </a:solidFill>
                          <a:effectLst/>
                        </a:rPr>
                        <a:t>Allows for clear structuring of causal problems and is robust to modelling assumptions. Good for counterfactual analysis</a:t>
                      </a:r>
                    </a:p>
                  </a:txBody>
                  <a:tcPr marL="65019" marR="23893" marT="18577" marB="139328"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300" cap="none" spc="0" dirty="0">
                          <a:solidFill>
                            <a:schemeClr val="tx1"/>
                          </a:solidFill>
                          <a:effectLst/>
                        </a:rPr>
                        <a:t>Seamless and unified API, Provide end-to-end solution for causal inference which are useful and handful for any users including non-experts. </a:t>
                      </a:r>
                    </a:p>
                  </a:txBody>
                  <a:tcPr marL="65019" marR="23893" marT="18577" marB="139328"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300" cap="none" spc="0" dirty="0" err="1">
                          <a:solidFill>
                            <a:schemeClr val="tx1"/>
                          </a:solidFill>
                          <a:effectLst/>
                        </a:rPr>
                        <a:t>Estimant</a:t>
                      </a:r>
                      <a:r>
                        <a:rPr lang="en-GB" sz="1300" cap="none" spc="0" dirty="0">
                          <a:solidFill>
                            <a:schemeClr val="tx1"/>
                          </a:solidFill>
                          <a:effectLst/>
                        </a:rPr>
                        <a:t>, </a:t>
                      </a:r>
                    </a:p>
                    <a:p>
                      <a:pPr fontAlgn="base"/>
                      <a:r>
                        <a:rPr lang="en-GB" sz="1300" cap="none" spc="0" dirty="0">
                          <a:solidFill>
                            <a:schemeClr val="tx1"/>
                          </a:solidFill>
                          <a:effectLst/>
                        </a:rPr>
                        <a:t>Causal effect, </a:t>
                      </a:r>
                    </a:p>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300" b="0" u="sng" cap="none" spc="0" dirty="0">
                          <a:solidFill>
                            <a:schemeClr val="tx1"/>
                          </a:solidFill>
                          <a:effectLst/>
                          <a:hlinkClick r:id="rId2">
                            <a:extLst>
                              <a:ext uri="{A12FA001-AC4F-418D-AE19-62706E023703}">
                                <ahyp:hlinkClr xmlns:ahyp="http://schemas.microsoft.com/office/drawing/2018/hyperlinkcolor" val="tx"/>
                              </a:ext>
                            </a:extLst>
                          </a:hlinkClick>
                        </a:rPr>
                        <a:t>DoWhy Documentation</a:t>
                      </a:r>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733183067"/>
                  </a:ext>
                </a:extLst>
              </a:tr>
              <a:tr h="1118024">
                <a:tc>
                  <a:txBody>
                    <a:bodyPr/>
                    <a:lstStyle/>
                    <a:p>
                      <a:pPr algn="ctr" fontAlgn="base"/>
                      <a:r>
                        <a:rPr lang="en-GB" sz="1300" cap="none" spc="0">
                          <a:solidFill>
                            <a:schemeClr val="tx1"/>
                          </a:solidFill>
                          <a:effectLst/>
                        </a:rPr>
                        <a:t>CausalML</a:t>
                      </a:r>
                    </a:p>
                  </a:txBody>
                  <a:tcPr marL="65019" marR="23893" marT="18577" marB="139328"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GB" sz="1300" cap="none" spc="0" dirty="0">
                          <a:solidFill>
                            <a:schemeClr val="tx1"/>
                          </a:solidFill>
                          <a:effectLst/>
                        </a:rPr>
                        <a:t>Implements techniques in causal inference using ML algorithms (</a:t>
                      </a:r>
                      <a:r>
                        <a:rPr lang="en-GB" sz="1300" b="1" cap="none" spc="0" dirty="0">
                          <a:solidFill>
                            <a:schemeClr val="tx1"/>
                          </a:solidFill>
                          <a:effectLst/>
                        </a:rPr>
                        <a:t>Meta-Learners-estimate CATE</a:t>
                      </a:r>
                      <a:r>
                        <a:rPr lang="en-GB" sz="1300" cap="none" spc="0" dirty="0">
                          <a:solidFill>
                            <a:schemeClr val="tx1"/>
                          </a:solidFill>
                          <a:effectLst/>
                        </a:rPr>
                        <a:t>, I</a:t>
                      </a:r>
                      <a:r>
                        <a:rPr lang="en-GB" sz="1300" b="1" cap="none" spc="0" dirty="0">
                          <a:solidFill>
                            <a:schemeClr val="tx1"/>
                          </a:solidFill>
                          <a:effectLst/>
                        </a:rPr>
                        <a:t>nstrumental Variable methods </a:t>
                      </a:r>
                      <a:r>
                        <a:rPr lang="en-GB" sz="1300" cap="none" spc="0" dirty="0">
                          <a:solidFill>
                            <a:schemeClr val="tx1"/>
                          </a:solidFill>
                          <a:effectLst/>
                        </a:rPr>
                        <a:t>etc.)</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cap="none" spc="0" dirty="0">
                          <a:solidFill>
                            <a:schemeClr val="tx1"/>
                          </a:solidFill>
                          <a:effectLst/>
                        </a:rPr>
                        <a:t>Integrates causal inference with powerful machine learning techniques</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cap="none" spc="0" dirty="0">
                          <a:solidFill>
                            <a:schemeClr val="tx1"/>
                          </a:solidFill>
                          <a:effectLst/>
                        </a:rPr>
                        <a:t>Conditional Average Treatment Effect, Targeting Optimization, Engagement Personalization,</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cap="none" spc="0" dirty="0">
                          <a:solidFill>
                            <a:schemeClr val="tx1"/>
                          </a:solidFill>
                          <a:effectLst/>
                        </a:rPr>
                        <a:t>Causal effect </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b="0" u="sng" cap="none" spc="0">
                          <a:solidFill>
                            <a:schemeClr val="tx1"/>
                          </a:solidFill>
                          <a:effectLst/>
                          <a:hlinkClick r:id="rId3">
                            <a:extLst>
                              <a:ext uri="{A12FA001-AC4F-418D-AE19-62706E023703}">
                                <ahyp:hlinkClr xmlns:ahyp="http://schemas.microsoft.com/office/drawing/2018/hyperlinkcolor" val="tx"/>
                              </a:ext>
                            </a:extLst>
                          </a:hlinkClick>
                        </a:rPr>
                        <a:t>CausalML Documentation</a:t>
                      </a:r>
                      <a:endParaRPr lang="en-GB" sz="1300" cap="none" spc="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40848184"/>
                  </a:ext>
                </a:extLst>
              </a:tr>
              <a:tr h="1118024">
                <a:tc>
                  <a:txBody>
                    <a:bodyPr/>
                    <a:lstStyle/>
                    <a:p>
                      <a:pPr algn="ctr" fontAlgn="base"/>
                      <a:r>
                        <a:rPr lang="en-GB" sz="1300" cap="none" spc="0">
                          <a:solidFill>
                            <a:schemeClr val="tx1"/>
                          </a:solidFill>
                          <a:effectLst/>
                        </a:rPr>
                        <a:t>EconML</a:t>
                      </a:r>
                    </a:p>
                  </a:txBody>
                  <a:tcPr marL="65019" marR="23893" marT="18577" marB="139328"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GB" sz="1300" cap="none" spc="0" dirty="0">
                          <a:solidFill>
                            <a:schemeClr val="tx1"/>
                          </a:solidFill>
                          <a:effectLst/>
                        </a:rPr>
                        <a:t>Uses ML to solve econometric and causal inference problems (double ML, </a:t>
                      </a:r>
                      <a:r>
                        <a:rPr lang="en-GB" sz="1300" b="1" cap="none" spc="0" dirty="0">
                          <a:solidFill>
                            <a:schemeClr val="tx1"/>
                          </a:solidFill>
                          <a:effectLst/>
                        </a:rPr>
                        <a:t>instrumental variables</a:t>
                      </a:r>
                      <a:r>
                        <a:rPr lang="en-GB" sz="1300" cap="none" spc="0" dirty="0">
                          <a:solidFill>
                            <a:schemeClr val="tx1"/>
                          </a:solidFill>
                          <a:effectLst/>
                        </a:rPr>
                        <a:t>, orthogonal random forests etc.)</a:t>
                      </a:r>
                    </a:p>
                  </a:txBody>
                  <a:tcPr marL="65019" marR="23893" marT="18577" marB="139328"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300" cap="none" spc="0" dirty="0">
                          <a:solidFill>
                            <a:schemeClr val="tx1"/>
                          </a:solidFill>
                          <a:effectLst/>
                        </a:rPr>
                        <a:t>Allows estimation of causal effects while controlling for confounders. Robust to specific ML model specifications</a:t>
                      </a:r>
                    </a:p>
                  </a:txBody>
                  <a:tcPr marL="65019" marR="23893" marT="18577" marB="139328"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300" cap="none" spc="0" dirty="0">
                          <a:solidFill>
                            <a:schemeClr val="tx1"/>
                          </a:solidFill>
                          <a:effectLst/>
                        </a:rPr>
                        <a:t>Estimate individualized causal responses from observational or experimental data </a:t>
                      </a:r>
                    </a:p>
                  </a:txBody>
                  <a:tcPr marL="65019" marR="23893" marT="18577" marB="139328"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300" b="0" u="sng" cap="none" spc="0">
                          <a:solidFill>
                            <a:schemeClr val="tx1"/>
                          </a:solidFill>
                          <a:effectLst/>
                          <a:hlinkClick r:id="rId4">
                            <a:extLst>
                              <a:ext uri="{A12FA001-AC4F-418D-AE19-62706E023703}">
                                <ahyp:hlinkClr xmlns:ahyp="http://schemas.microsoft.com/office/drawing/2018/hyperlinkcolor" val="tx"/>
                              </a:ext>
                            </a:extLst>
                          </a:hlinkClick>
                        </a:rPr>
                        <a:t>EconML Documentation</a:t>
                      </a:r>
                      <a:endParaRPr lang="en-GB" sz="1300" cap="none" spc="0">
                        <a:solidFill>
                          <a:schemeClr val="tx1"/>
                        </a:solidFill>
                        <a:effectLst/>
                      </a:endParaRPr>
                    </a:p>
                  </a:txBody>
                  <a:tcPr marL="65019" marR="23893" marT="18577" marB="139328"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35662482"/>
                  </a:ext>
                </a:extLst>
              </a:tr>
              <a:tr h="938139">
                <a:tc>
                  <a:txBody>
                    <a:bodyPr/>
                    <a:lstStyle/>
                    <a:p>
                      <a:pPr algn="ctr" fontAlgn="base"/>
                      <a:r>
                        <a:rPr lang="en-GB" sz="1300" cap="none" spc="0" dirty="0" err="1">
                          <a:solidFill>
                            <a:schemeClr val="tx1"/>
                          </a:solidFill>
                          <a:effectLst/>
                        </a:rPr>
                        <a:t>CausalNex</a:t>
                      </a:r>
                      <a:endParaRPr lang="en-GB" sz="1300" cap="none" spc="0" dirty="0">
                        <a:solidFill>
                          <a:schemeClr val="tx1"/>
                        </a:solidFill>
                        <a:effectLst/>
                      </a:endParaRPr>
                    </a:p>
                  </a:txBody>
                  <a:tcPr marL="65019" marR="23893" marT="18577" marB="139328"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GB" sz="1300" cap="none" spc="0" dirty="0">
                          <a:solidFill>
                            <a:schemeClr val="tx1"/>
                          </a:solidFill>
                          <a:effectLst/>
                        </a:rPr>
                        <a:t>Uses </a:t>
                      </a:r>
                      <a:r>
                        <a:rPr lang="en-GB" sz="1300" b="1" cap="none" spc="0" dirty="0">
                          <a:solidFill>
                            <a:schemeClr val="tx1"/>
                          </a:solidFill>
                          <a:effectLst/>
                        </a:rPr>
                        <a:t>Bayesian Networks </a:t>
                      </a:r>
                      <a:r>
                        <a:rPr lang="en-GB" sz="1300" cap="none" spc="0" dirty="0">
                          <a:solidFill>
                            <a:schemeClr val="tx1"/>
                          </a:solidFill>
                          <a:effectLst/>
                        </a:rPr>
                        <a:t>to infer causal relationships</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cap="none" spc="0" dirty="0">
                          <a:solidFill>
                            <a:schemeClr val="tx1"/>
                          </a:solidFill>
                          <a:effectLst/>
                        </a:rPr>
                        <a:t>Can discover and validate causal relationships. Handles missing data and can forecast effects of interventions</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cap="none" spc="0" dirty="0">
                          <a:solidFill>
                            <a:schemeClr val="tx1"/>
                          </a:solidFill>
                          <a:effectLst/>
                        </a:rPr>
                        <a:t>Suitable when understanding directional relationship between variables and how changes propagate through a system is required</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300" b="0" u="sng" cap="none" spc="0" dirty="0">
                          <a:solidFill>
                            <a:schemeClr val="tx1"/>
                          </a:solidFill>
                          <a:effectLst/>
                          <a:hlinkClick r:id="rId5">
                            <a:extLst>
                              <a:ext uri="{A12FA001-AC4F-418D-AE19-62706E023703}">
                                <ahyp:hlinkClr xmlns:ahyp="http://schemas.microsoft.com/office/drawing/2018/hyperlinkcolor" val="tx"/>
                              </a:ext>
                            </a:extLst>
                          </a:hlinkClick>
                        </a:rPr>
                        <a:t>CausalNex Documentation</a:t>
                      </a:r>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55727146"/>
                  </a:ext>
                </a:extLst>
              </a:tr>
              <a:tr h="938139">
                <a:tc>
                  <a:txBody>
                    <a:bodyPr/>
                    <a:lstStyle/>
                    <a:p>
                      <a:pPr marL="0" marR="0" indent="0" algn="ctr" defTabSz="914400" rtl="0" eaLnBrk="1" fontAlgn="base" latinLnBrk="0" hangingPunct="1">
                        <a:lnSpc>
                          <a:spcPct val="100000"/>
                        </a:lnSpc>
                        <a:spcBef>
                          <a:spcPts val="0"/>
                        </a:spcBef>
                        <a:spcAft>
                          <a:spcPts val="0"/>
                        </a:spcAft>
                        <a:buClrTx/>
                        <a:buSzTx/>
                        <a:buFontTx/>
                        <a:buNone/>
                        <a:tabLst/>
                        <a:defRPr/>
                      </a:pPr>
                      <a:r>
                        <a:rPr lang="en-GB" sz="1300" b="0" i="0" u="none" strike="noStrike" dirty="0" err="1">
                          <a:solidFill>
                            <a:srgbClr val="374151"/>
                          </a:solidFill>
                          <a:effectLst/>
                          <a:latin typeface="Söhne"/>
                        </a:rPr>
                        <a:t>statsmodels</a:t>
                      </a:r>
                      <a:endParaRPr lang="en-GB" sz="1300" cap="none" spc="0" dirty="0">
                        <a:solidFill>
                          <a:schemeClr val="tx1"/>
                        </a:solidFill>
                        <a:effectLst/>
                      </a:endParaRPr>
                    </a:p>
                  </a:txBody>
                  <a:tcPr marL="65019" marR="23893" marT="18577" marB="139328"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GB" sz="1300" cap="none" spc="0" dirty="0">
                          <a:solidFill>
                            <a:schemeClr val="tx1"/>
                          </a:solidFill>
                          <a:effectLst/>
                        </a:rPr>
                        <a:t>Basic SEM – Generalized </a:t>
                      </a: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300" cap="none" spc="0" dirty="0">
                        <a:solidFill>
                          <a:schemeClr val="tx1"/>
                        </a:solidFill>
                        <a:effectLst/>
                      </a:endParaRPr>
                    </a:p>
                  </a:txBody>
                  <a:tcPr marL="65019" marR="23893" marT="18577" marB="139328"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68255874"/>
                  </a:ext>
                </a:extLst>
              </a:tr>
            </a:tbl>
          </a:graphicData>
        </a:graphic>
      </p:graphicFrame>
    </p:spTree>
    <p:extLst>
      <p:ext uri="{BB962C8B-B14F-4D97-AF65-F5344CB8AC3E}">
        <p14:creationId xmlns:p14="http://schemas.microsoft.com/office/powerpoint/2010/main" val="1015047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F0338F4-2864-7E94-AF11-DBE923A6FCF0}"/>
              </a:ext>
            </a:extLst>
          </p:cNvPr>
          <p:cNvGraphicFramePr>
            <a:graphicFrameLocks noGrp="1"/>
          </p:cNvGraphicFramePr>
          <p:nvPr>
            <p:extLst>
              <p:ext uri="{D42A27DB-BD31-4B8C-83A1-F6EECF244321}">
                <p14:modId xmlns:p14="http://schemas.microsoft.com/office/powerpoint/2010/main" val="781417054"/>
              </p:ext>
            </p:extLst>
          </p:nvPr>
        </p:nvGraphicFramePr>
        <p:xfrm>
          <a:off x="227398" y="1415567"/>
          <a:ext cx="12346805" cy="8324946"/>
        </p:xfrm>
        <a:graphic>
          <a:graphicData uri="http://schemas.openxmlformats.org/drawingml/2006/table">
            <a:tbl>
              <a:tblPr firstRow="1" bandRow="1">
                <a:noFill/>
              </a:tblPr>
              <a:tblGrid>
                <a:gridCol w="2305499">
                  <a:extLst>
                    <a:ext uri="{9D8B030D-6E8A-4147-A177-3AD203B41FA5}">
                      <a16:colId xmlns:a16="http://schemas.microsoft.com/office/drawing/2014/main" val="2760886017"/>
                    </a:ext>
                  </a:extLst>
                </a:gridCol>
                <a:gridCol w="3092132">
                  <a:extLst>
                    <a:ext uri="{9D8B030D-6E8A-4147-A177-3AD203B41FA5}">
                      <a16:colId xmlns:a16="http://schemas.microsoft.com/office/drawing/2014/main" val="1825904712"/>
                    </a:ext>
                  </a:extLst>
                </a:gridCol>
                <a:gridCol w="3407896">
                  <a:extLst>
                    <a:ext uri="{9D8B030D-6E8A-4147-A177-3AD203B41FA5}">
                      <a16:colId xmlns:a16="http://schemas.microsoft.com/office/drawing/2014/main" val="3408601942"/>
                    </a:ext>
                  </a:extLst>
                </a:gridCol>
                <a:gridCol w="3541278">
                  <a:extLst>
                    <a:ext uri="{9D8B030D-6E8A-4147-A177-3AD203B41FA5}">
                      <a16:colId xmlns:a16="http://schemas.microsoft.com/office/drawing/2014/main" val="2647585866"/>
                    </a:ext>
                  </a:extLst>
                </a:gridCol>
              </a:tblGrid>
              <a:tr h="450450">
                <a:tc>
                  <a:txBody>
                    <a:bodyPr/>
                    <a:lstStyle/>
                    <a:p>
                      <a:pPr fontAlgn="b"/>
                      <a:r>
                        <a:rPr lang="en-GB" sz="2100" b="1" cap="none" spc="0">
                          <a:solidFill>
                            <a:schemeClr val="tx1"/>
                          </a:solidFill>
                          <a:effectLst/>
                        </a:rPr>
                        <a:t>Method</a:t>
                      </a:r>
                    </a:p>
                  </a:txBody>
                  <a:tcPr marL="53698" marR="16225" marT="15343" marB="115067" anchor="b">
                    <a:lnL w="12700" cmpd="sng">
                      <a:noFill/>
                    </a:lnL>
                    <a:lnR w="12700" cmpd="sng">
                      <a:noFill/>
                    </a:lnR>
                    <a:lnT w="9525" cap="flat" cmpd="sng" algn="ctr">
                      <a:noFill/>
                      <a:prstDash val="solid"/>
                    </a:lnT>
                    <a:lnB w="38100" cmpd="sng">
                      <a:noFill/>
                    </a:lnB>
                    <a:noFill/>
                  </a:tcPr>
                </a:tc>
                <a:tc>
                  <a:txBody>
                    <a:bodyPr/>
                    <a:lstStyle/>
                    <a:p>
                      <a:pPr fontAlgn="b"/>
                      <a:r>
                        <a:rPr lang="en-GB" sz="2100" b="1" cap="none" spc="0">
                          <a:solidFill>
                            <a:schemeClr val="tx1"/>
                          </a:solidFill>
                          <a:effectLst/>
                        </a:rPr>
                        <a:t>Process</a:t>
                      </a:r>
                    </a:p>
                  </a:txBody>
                  <a:tcPr marL="53698" marR="16225" marT="15343" marB="115067" anchor="b">
                    <a:lnL w="12700" cmpd="sng">
                      <a:noFill/>
                    </a:lnL>
                    <a:lnR w="12700" cmpd="sng">
                      <a:noFill/>
                    </a:lnR>
                    <a:lnT w="9525" cap="flat" cmpd="sng" algn="ctr">
                      <a:noFill/>
                      <a:prstDash val="solid"/>
                    </a:lnT>
                    <a:lnB w="38100" cmpd="sng">
                      <a:noFill/>
                    </a:lnB>
                    <a:noFill/>
                  </a:tcPr>
                </a:tc>
                <a:tc>
                  <a:txBody>
                    <a:bodyPr/>
                    <a:lstStyle/>
                    <a:p>
                      <a:pPr fontAlgn="b"/>
                      <a:r>
                        <a:rPr lang="en-GB" sz="2100" b="1" cap="none" spc="0">
                          <a:solidFill>
                            <a:schemeClr val="tx1"/>
                          </a:solidFill>
                          <a:effectLst/>
                        </a:rPr>
                        <a:t>Pros</a:t>
                      </a:r>
                    </a:p>
                  </a:txBody>
                  <a:tcPr marL="53698" marR="16225" marT="15343" marB="115067" anchor="b">
                    <a:lnL w="12700" cmpd="sng">
                      <a:noFill/>
                    </a:lnL>
                    <a:lnR w="12700" cmpd="sng">
                      <a:noFill/>
                    </a:lnR>
                    <a:lnT w="9525" cap="flat" cmpd="sng" algn="ctr">
                      <a:noFill/>
                      <a:prstDash val="solid"/>
                    </a:lnT>
                    <a:lnB w="38100" cmpd="sng">
                      <a:noFill/>
                    </a:lnB>
                    <a:noFill/>
                  </a:tcPr>
                </a:tc>
                <a:tc>
                  <a:txBody>
                    <a:bodyPr/>
                    <a:lstStyle/>
                    <a:p>
                      <a:pPr fontAlgn="b"/>
                      <a:r>
                        <a:rPr lang="en-GB" sz="2100" b="1" cap="none" spc="0">
                          <a:solidFill>
                            <a:schemeClr val="tx1"/>
                          </a:solidFill>
                          <a:effectLst/>
                        </a:rPr>
                        <a:t>Cons</a:t>
                      </a:r>
                    </a:p>
                  </a:txBody>
                  <a:tcPr marL="53698" marR="16225" marT="15343" marB="115067"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028281729"/>
                  </a:ext>
                </a:extLst>
              </a:tr>
              <a:tr h="578466">
                <a:tc>
                  <a:txBody>
                    <a:bodyPr/>
                    <a:lstStyle/>
                    <a:p>
                      <a:pPr fontAlgn="base"/>
                      <a:r>
                        <a:rPr lang="en-GB" sz="1500" cap="none" spc="0">
                          <a:solidFill>
                            <a:schemeClr val="tx1"/>
                          </a:solidFill>
                          <a:effectLst/>
                        </a:rPr>
                        <a:t>Instrumental Variables</a:t>
                      </a:r>
                    </a:p>
                  </a:txBody>
                  <a:tcPr marL="53698" marR="16225" marT="15343" marB="115067"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fontAlgn="base"/>
                      <a:r>
                        <a:rPr lang="en-GB" sz="1500" cap="none" spc="0">
                          <a:solidFill>
                            <a:schemeClr val="tx1"/>
                          </a:solidFill>
                          <a:effectLst/>
                        </a:rPr>
                        <a:t>Find an instrumental variable</a:t>
                      </a:r>
                    </a:p>
                  </a:txBody>
                  <a:tcPr marL="53698" marR="16225" marT="15343" marB="115067"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500" cap="none" spc="0">
                          <a:solidFill>
                            <a:schemeClr val="tx1"/>
                          </a:solidFill>
                          <a:effectLst/>
                        </a:rPr>
                        <a:t>- Addresses endogeneity and confounding</a:t>
                      </a:r>
                    </a:p>
                  </a:txBody>
                  <a:tcPr marL="53698" marR="16225" marT="15343" marB="115067" anchor="ctr">
                    <a:lnL w="12700" cmpd="sng">
                      <a:noFill/>
                      <a:prstDash val="solid"/>
                    </a:lnL>
                    <a:lnR w="12700" cmpd="sng">
                      <a:noFill/>
                      <a:prstDash val="solid"/>
                    </a:lnR>
                    <a:lnT w="38100" cmpd="sng">
                      <a:noFill/>
                    </a:lnT>
                    <a:lnB w="9525" cap="flat" cmpd="sng" algn="ctr">
                      <a:noFill/>
                      <a:prstDash val="solid"/>
                    </a:lnB>
                    <a:noFill/>
                  </a:tcPr>
                </a:tc>
                <a:tc>
                  <a:txBody>
                    <a:bodyPr/>
                    <a:lstStyle/>
                    <a:p>
                      <a:pPr fontAlgn="base"/>
                      <a:r>
                        <a:rPr lang="en-GB" sz="1500" cap="none" spc="0">
                          <a:solidFill>
                            <a:schemeClr val="tx1"/>
                          </a:solidFill>
                          <a:effectLst/>
                        </a:rPr>
                        <a:t>- Requires identifying a valid instrumental variable</a:t>
                      </a:r>
                    </a:p>
                  </a:txBody>
                  <a:tcPr marL="53698" marR="16225" marT="15343" marB="115067"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04817122"/>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Estimate causal effect using IV regression</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Useful for observational studies with hidden variables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Assumes exclusion restriction and validity of IV</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09953713"/>
                  </a:ext>
                </a:extLst>
              </a:tr>
              <a:tr h="354438">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endParaRPr lang="en-GB" sz="1500" cap="none" spc="0">
                        <a:solidFill>
                          <a:schemeClr val="tx1"/>
                        </a:solidFill>
                        <a:effectLst/>
                      </a:endParaRP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Provides consistent estimates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endParaRPr lang="en-GB" sz="1500" cap="none" spc="0">
                        <a:solidFill>
                          <a:schemeClr val="tx1"/>
                        </a:solidFill>
                        <a:effectLst/>
                      </a:endParaRP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762527691"/>
                  </a:ext>
                </a:extLst>
              </a:tr>
              <a:tr h="578466">
                <a:tc>
                  <a:txBody>
                    <a:bodyPr/>
                    <a:lstStyle/>
                    <a:p>
                      <a:pPr fontAlgn="base"/>
                      <a:r>
                        <a:rPr lang="en-GB" sz="1500" cap="none" spc="0">
                          <a:solidFill>
                            <a:schemeClr val="tx1"/>
                          </a:solidFill>
                          <a:effectLst/>
                        </a:rPr>
                        <a:t>Structural Equation</a:t>
                      </a: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Model causal relationships using latent variables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Allows modeling complex causal systems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Requires knowledge of causal structure and measurement</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23290548"/>
                  </a:ext>
                </a:extLst>
              </a:tr>
              <a:tr h="578466">
                <a:tc>
                  <a:txBody>
                    <a:bodyPr/>
                    <a:lstStyle/>
                    <a:p>
                      <a:pPr fontAlgn="base"/>
                      <a:r>
                        <a:rPr lang="en-GB" sz="1500" cap="none" spc="0">
                          <a:solidFill>
                            <a:schemeClr val="tx1"/>
                          </a:solidFill>
                          <a:effectLst/>
                        </a:rPr>
                        <a:t>Modeling (SEM)</a:t>
                      </a: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Test causal relationships between variables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Enables simultaneous estimation of multiple equations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May require large sample sizes for accurate estimation</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553427461"/>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endParaRPr lang="en-GB" sz="1500" cap="none" spc="0">
                        <a:solidFill>
                          <a:schemeClr val="tx1"/>
                        </a:solidFill>
                        <a:effectLst/>
                      </a:endParaRP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Can handle measurement error and missing data</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Sensitive to model misspecification and assumptions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739717514"/>
                  </a:ext>
                </a:extLst>
              </a:tr>
              <a:tr h="578466">
                <a:tc>
                  <a:txBody>
                    <a:bodyPr/>
                    <a:lstStyle/>
                    <a:p>
                      <a:pPr fontAlgn="base"/>
                      <a:r>
                        <a:rPr lang="en-GB" sz="1500" cap="none" spc="0">
                          <a:solidFill>
                            <a:schemeClr val="tx1"/>
                          </a:solidFill>
                          <a:effectLst/>
                        </a:rPr>
                        <a:t>Linear Regression</a:t>
                      </a: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Fit linear model with treatment variable</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Simple and easy to implement</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Assumes linear relationships and constant treatment effect</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937404741"/>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Estimate causal effect as treatment coefficient</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Provides interpretable results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Susceptible to confounding and omitted variable bias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56605988"/>
                  </a:ext>
                </a:extLst>
              </a:tr>
              <a:tr h="578466">
                <a:tc>
                  <a:txBody>
                    <a:bodyPr/>
                    <a:lstStyle/>
                    <a:p>
                      <a:pPr fontAlgn="base"/>
                      <a:r>
                        <a:rPr lang="en-GB" sz="1500" cap="none" spc="0">
                          <a:solidFill>
                            <a:schemeClr val="tx1"/>
                          </a:solidFill>
                          <a:effectLst/>
                        </a:rPr>
                        <a:t>Double Machine</a:t>
                      </a: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Train two regression models to predict outcome and</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Reduces bias in causal effect estimation</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Requires larger sample sizes than single models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693977478"/>
                  </a:ext>
                </a:extLst>
              </a:tr>
              <a:tr h="578466">
                <a:tc>
                  <a:txBody>
                    <a:bodyPr/>
                    <a:lstStyle/>
                    <a:p>
                      <a:pPr fontAlgn="base"/>
                      <a:r>
                        <a:rPr lang="en-GB" sz="1500" cap="none" spc="0">
                          <a:solidFill>
                            <a:schemeClr val="tx1"/>
                          </a:solidFill>
                          <a:effectLst/>
                        </a:rPr>
                        <a:t>Learning (DML)</a:t>
                      </a: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treatment variables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dirty="0">
                          <a:solidFill>
                            <a:schemeClr val="tx1"/>
                          </a:solidFill>
                          <a:effectLst/>
                        </a:rPr>
                        <a:t>- Can handle non-linear relationships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Complexity increases with higher-dimensional data</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8126487"/>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Compute residuals and estimate causal effect</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Combines machine learning flexibility with regression</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Prone to overfitting and model selection bias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880237120"/>
                  </a:ext>
                </a:extLst>
              </a:tr>
              <a:tr h="578466">
                <a:tc>
                  <a:txBody>
                    <a:bodyPr/>
                    <a:lstStyle/>
                    <a:p>
                      <a:pPr fontAlgn="base"/>
                      <a:r>
                        <a:rPr lang="en-GB" sz="1500" cap="none" spc="0">
                          <a:solidFill>
                            <a:schemeClr val="tx1"/>
                          </a:solidFill>
                          <a:effectLst/>
                        </a:rPr>
                        <a:t>Meta-Learners</a:t>
                      </a: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Train models to estimate outcomes and treatment</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Provides estimates for heterogeneous treatment effects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Requires larger sample sizes for accurate estimation</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64112054"/>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Simulate unobserved outcomes and calculate ITEs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Can handle non-linear relationships and high dimensions</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fontAlgn="base"/>
                      <a:r>
                        <a:rPr lang="en-GB" sz="1500" cap="none" spc="0">
                          <a:solidFill>
                            <a:schemeClr val="tx1"/>
                          </a:solidFill>
                          <a:effectLst/>
                        </a:rPr>
                        <a:t>- Complex and computationally intensive</a:t>
                      </a:r>
                    </a:p>
                  </a:txBody>
                  <a:tcPr marL="53698" marR="16225" marT="15343" marB="115067" anchor="ctr">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054084462"/>
                  </a:ext>
                </a:extLst>
              </a:tr>
              <a:tr h="578466">
                <a:tc>
                  <a:txBody>
                    <a:bodyPr/>
                    <a:lstStyle/>
                    <a:p>
                      <a:pPr fontAlgn="base"/>
                      <a:endParaRPr lang="en-GB" sz="1500" cap="none" spc="0">
                        <a:solidFill>
                          <a:schemeClr val="tx1"/>
                        </a:solidFill>
                        <a:effectLst/>
                      </a:endParaRPr>
                    </a:p>
                  </a:txBody>
                  <a:tcPr marL="53698" marR="16225" marT="15343" marB="11506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Combine ITE models using a weight function</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a:solidFill>
                            <a:schemeClr val="tx1"/>
                          </a:solidFill>
                          <a:effectLst/>
                        </a:rPr>
                        <a:t>- Can account for confounding and endogeneity</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fontAlgn="base"/>
                      <a:r>
                        <a:rPr lang="en-GB" sz="1500" cap="none" spc="0" dirty="0">
                          <a:solidFill>
                            <a:schemeClr val="tx1"/>
                          </a:solidFill>
                          <a:effectLst/>
                        </a:rPr>
                        <a:t>- Sensitive to model specification and selection bias</a:t>
                      </a:r>
                    </a:p>
                  </a:txBody>
                  <a:tcPr marL="53698" marR="16225" marT="15343" marB="115067"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232100597"/>
                  </a:ext>
                </a:extLst>
              </a:tr>
            </a:tbl>
          </a:graphicData>
        </a:graphic>
      </p:graphicFrame>
    </p:spTree>
    <p:extLst>
      <p:ext uri="{BB962C8B-B14F-4D97-AF65-F5344CB8AC3E}">
        <p14:creationId xmlns:p14="http://schemas.microsoft.com/office/powerpoint/2010/main" val="133072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DE39FE-C8AE-9335-4BB6-7567BC46BF1D}"/>
              </a:ext>
            </a:extLst>
          </p:cNvPr>
          <p:cNvPicPr>
            <a:picLocks noChangeAspect="1"/>
          </p:cNvPicPr>
          <p:nvPr/>
        </p:nvPicPr>
        <p:blipFill>
          <a:blip r:embed="rId2"/>
          <a:stretch>
            <a:fillRect/>
          </a:stretch>
        </p:blipFill>
        <p:spPr>
          <a:xfrm>
            <a:off x="1677893" y="1651995"/>
            <a:ext cx="9445815" cy="6297210"/>
          </a:xfrm>
          <a:prstGeom prst="rect">
            <a:avLst/>
          </a:prstGeom>
        </p:spPr>
      </p:pic>
    </p:spTree>
    <p:extLst>
      <p:ext uri="{BB962C8B-B14F-4D97-AF65-F5344CB8AC3E}">
        <p14:creationId xmlns:p14="http://schemas.microsoft.com/office/powerpoint/2010/main" val="384986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547A5-C719-4008-D562-12B2C8C9DFF3}"/>
              </a:ext>
            </a:extLst>
          </p:cNvPr>
          <p:cNvPicPr>
            <a:picLocks noChangeAspect="1"/>
          </p:cNvPicPr>
          <p:nvPr/>
        </p:nvPicPr>
        <p:blipFill rotWithShape="1">
          <a:blip r:embed="rId2"/>
          <a:srcRect b="23640"/>
          <a:stretch/>
        </p:blipFill>
        <p:spPr>
          <a:xfrm>
            <a:off x="0" y="2843004"/>
            <a:ext cx="4927127" cy="3915192"/>
          </a:xfrm>
          <a:prstGeom prst="rect">
            <a:avLst/>
          </a:prstGeom>
        </p:spPr>
      </p:pic>
      <p:pic>
        <p:nvPicPr>
          <p:cNvPr id="5" name="Picture 4">
            <a:extLst>
              <a:ext uri="{FF2B5EF4-FFF2-40B4-BE49-F238E27FC236}">
                <a16:creationId xmlns:a16="http://schemas.microsoft.com/office/drawing/2014/main" id="{D79F9F6A-97A6-6C17-8FCF-0B850C18B516}"/>
              </a:ext>
            </a:extLst>
          </p:cNvPr>
          <p:cNvPicPr>
            <a:picLocks noChangeAspect="1"/>
          </p:cNvPicPr>
          <p:nvPr/>
        </p:nvPicPr>
        <p:blipFill>
          <a:blip r:embed="rId3"/>
          <a:stretch>
            <a:fillRect/>
          </a:stretch>
        </p:blipFill>
        <p:spPr>
          <a:xfrm>
            <a:off x="4927127" y="2580322"/>
            <a:ext cx="4927127" cy="5517356"/>
          </a:xfrm>
          <a:prstGeom prst="rect">
            <a:avLst/>
          </a:prstGeom>
        </p:spPr>
      </p:pic>
      <p:pic>
        <p:nvPicPr>
          <p:cNvPr id="6" name="Picture 5">
            <a:extLst>
              <a:ext uri="{FF2B5EF4-FFF2-40B4-BE49-F238E27FC236}">
                <a16:creationId xmlns:a16="http://schemas.microsoft.com/office/drawing/2014/main" id="{F65212B4-9E15-B457-5362-C99C9967C4A4}"/>
              </a:ext>
            </a:extLst>
          </p:cNvPr>
          <p:cNvPicPr>
            <a:picLocks noChangeAspect="1"/>
          </p:cNvPicPr>
          <p:nvPr/>
        </p:nvPicPr>
        <p:blipFill>
          <a:blip r:embed="rId4"/>
          <a:stretch>
            <a:fillRect/>
          </a:stretch>
        </p:blipFill>
        <p:spPr>
          <a:xfrm>
            <a:off x="1673546" y="1503522"/>
            <a:ext cx="8601075" cy="860108"/>
          </a:xfrm>
          <a:prstGeom prst="rect">
            <a:avLst/>
          </a:prstGeom>
        </p:spPr>
      </p:pic>
      <p:pic>
        <p:nvPicPr>
          <p:cNvPr id="2" name="Picture 1">
            <a:extLst>
              <a:ext uri="{FF2B5EF4-FFF2-40B4-BE49-F238E27FC236}">
                <a16:creationId xmlns:a16="http://schemas.microsoft.com/office/drawing/2014/main" id="{6C594694-27AC-381D-CC32-6EB6A4712960}"/>
              </a:ext>
            </a:extLst>
          </p:cNvPr>
          <p:cNvPicPr>
            <a:picLocks noChangeAspect="1"/>
          </p:cNvPicPr>
          <p:nvPr/>
        </p:nvPicPr>
        <p:blipFill>
          <a:blip r:embed="rId5"/>
          <a:stretch>
            <a:fillRect/>
          </a:stretch>
        </p:blipFill>
        <p:spPr>
          <a:xfrm>
            <a:off x="8688455" y="5248816"/>
            <a:ext cx="4198644" cy="3065554"/>
          </a:xfrm>
          <a:prstGeom prst="rect">
            <a:avLst/>
          </a:prstGeom>
        </p:spPr>
      </p:pic>
    </p:spTree>
    <p:extLst>
      <p:ext uri="{BB962C8B-B14F-4D97-AF65-F5344CB8AC3E}">
        <p14:creationId xmlns:p14="http://schemas.microsoft.com/office/powerpoint/2010/main" val="921442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DBF8E1-B389-7502-4221-22821C3F5ABD}"/>
              </a:ext>
            </a:extLst>
          </p:cNvPr>
          <p:cNvPicPr>
            <a:picLocks noChangeAspect="1"/>
          </p:cNvPicPr>
          <p:nvPr/>
        </p:nvPicPr>
        <p:blipFill>
          <a:blip r:embed="rId2"/>
          <a:stretch>
            <a:fillRect/>
          </a:stretch>
        </p:blipFill>
        <p:spPr>
          <a:xfrm>
            <a:off x="982980" y="1333807"/>
            <a:ext cx="8161020" cy="921405"/>
          </a:xfrm>
          <a:prstGeom prst="rect">
            <a:avLst/>
          </a:prstGeom>
        </p:spPr>
      </p:pic>
      <p:pic>
        <p:nvPicPr>
          <p:cNvPr id="3" name="Picture 2">
            <a:extLst>
              <a:ext uri="{FF2B5EF4-FFF2-40B4-BE49-F238E27FC236}">
                <a16:creationId xmlns:a16="http://schemas.microsoft.com/office/drawing/2014/main" id="{7EFA8606-12FC-2214-3F62-1B698ABD33DE}"/>
              </a:ext>
            </a:extLst>
          </p:cNvPr>
          <p:cNvPicPr>
            <a:picLocks noChangeAspect="1"/>
          </p:cNvPicPr>
          <p:nvPr/>
        </p:nvPicPr>
        <p:blipFill>
          <a:blip r:embed="rId3"/>
          <a:stretch>
            <a:fillRect/>
          </a:stretch>
        </p:blipFill>
        <p:spPr>
          <a:xfrm>
            <a:off x="104233" y="2483453"/>
            <a:ext cx="4479870" cy="5181293"/>
          </a:xfrm>
          <a:prstGeom prst="rect">
            <a:avLst/>
          </a:prstGeom>
        </p:spPr>
      </p:pic>
      <p:pic>
        <p:nvPicPr>
          <p:cNvPr id="4" name="Picture 3">
            <a:extLst>
              <a:ext uri="{FF2B5EF4-FFF2-40B4-BE49-F238E27FC236}">
                <a16:creationId xmlns:a16="http://schemas.microsoft.com/office/drawing/2014/main" id="{64DA4F3B-2F11-F054-A479-2E3B2CFBDF01}"/>
              </a:ext>
            </a:extLst>
          </p:cNvPr>
          <p:cNvPicPr>
            <a:picLocks noChangeAspect="1"/>
          </p:cNvPicPr>
          <p:nvPr/>
        </p:nvPicPr>
        <p:blipFill>
          <a:blip r:embed="rId4"/>
          <a:stretch>
            <a:fillRect/>
          </a:stretch>
        </p:blipFill>
        <p:spPr>
          <a:xfrm>
            <a:off x="4584103" y="2483452"/>
            <a:ext cx="1706859" cy="5181293"/>
          </a:xfrm>
          <a:prstGeom prst="rect">
            <a:avLst/>
          </a:prstGeom>
        </p:spPr>
      </p:pic>
      <p:sp>
        <p:nvSpPr>
          <p:cNvPr id="6" name="TextBox 5">
            <a:extLst>
              <a:ext uri="{FF2B5EF4-FFF2-40B4-BE49-F238E27FC236}">
                <a16:creationId xmlns:a16="http://schemas.microsoft.com/office/drawing/2014/main" id="{5604FC09-3F12-C87A-FEB2-811F46419FC0}"/>
              </a:ext>
            </a:extLst>
          </p:cNvPr>
          <p:cNvSpPr txBox="1"/>
          <p:nvPr/>
        </p:nvSpPr>
        <p:spPr>
          <a:xfrm>
            <a:off x="6400800" y="2546444"/>
            <a:ext cx="6400800" cy="1802738"/>
          </a:xfrm>
          <a:prstGeom prst="rect">
            <a:avLst/>
          </a:prstGeom>
          <a:noFill/>
        </p:spPr>
        <p:txBody>
          <a:bodyPr wrap="square">
            <a:spAutoFit/>
          </a:bodyPr>
          <a:lstStyle/>
          <a:p>
            <a:r>
              <a:rPr lang="en-GB" sz="2223" dirty="0">
                <a:solidFill>
                  <a:srgbClr val="3B3B3B"/>
                </a:solidFill>
                <a:latin typeface="Menlo" panose="020B0609030804020204" pitchFamily="49" charset="0"/>
              </a:rPr>
              <a:t>Causal effect estimate: 1.501604909551876 Causal effect confidence intervals: Interval 1 Lower bound: 1.4907508896088633 Upper bound: 1.512458929494887</a:t>
            </a:r>
            <a:endParaRPr lang="en-US" sz="2223" dirty="0"/>
          </a:p>
        </p:txBody>
      </p:sp>
      <p:pic>
        <p:nvPicPr>
          <p:cNvPr id="7" name="Picture 6">
            <a:extLst>
              <a:ext uri="{FF2B5EF4-FFF2-40B4-BE49-F238E27FC236}">
                <a16:creationId xmlns:a16="http://schemas.microsoft.com/office/drawing/2014/main" id="{347DD5F6-114F-656C-EEEB-F3756A7C889E}"/>
              </a:ext>
            </a:extLst>
          </p:cNvPr>
          <p:cNvPicPr>
            <a:picLocks noChangeAspect="1"/>
          </p:cNvPicPr>
          <p:nvPr/>
        </p:nvPicPr>
        <p:blipFill>
          <a:blip r:embed="rId5"/>
          <a:stretch>
            <a:fillRect/>
          </a:stretch>
        </p:blipFill>
        <p:spPr>
          <a:xfrm>
            <a:off x="6510641" y="4098022"/>
            <a:ext cx="4190706" cy="3529506"/>
          </a:xfrm>
          <a:prstGeom prst="rect">
            <a:avLst/>
          </a:prstGeom>
        </p:spPr>
      </p:pic>
    </p:spTree>
    <p:extLst>
      <p:ext uri="{BB962C8B-B14F-4D97-AF65-F5344CB8AC3E}">
        <p14:creationId xmlns:p14="http://schemas.microsoft.com/office/powerpoint/2010/main" val="294977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4659-068A-85A5-06E7-2270F244B780}"/>
              </a:ext>
            </a:extLst>
          </p:cNvPr>
          <p:cNvSpPr>
            <a:spLocks noGrp="1"/>
          </p:cNvSpPr>
          <p:nvPr>
            <p:ph type="title"/>
          </p:nvPr>
        </p:nvSpPr>
        <p:spPr>
          <a:xfrm>
            <a:off x="584359" y="1875790"/>
            <a:ext cx="11771471" cy="782078"/>
          </a:xfrm>
        </p:spPr>
        <p:txBody>
          <a:bodyPr vert="horz" lIns="96012" tIns="48006" rIns="96012" bIns="48006" rtlCol="0" anchor="ctr">
            <a:normAutofit/>
          </a:bodyPr>
          <a:lstStyle/>
          <a:p>
            <a:pPr algn="ctr"/>
            <a:endParaRPr lang="en-US" sz="3360">
              <a:solidFill>
                <a:schemeClr val="bg1"/>
              </a:solidFill>
            </a:endParaRPr>
          </a:p>
        </p:txBody>
      </p:sp>
      <p:graphicFrame>
        <p:nvGraphicFramePr>
          <p:cNvPr id="4" name="Table 3">
            <a:extLst>
              <a:ext uri="{FF2B5EF4-FFF2-40B4-BE49-F238E27FC236}">
                <a16:creationId xmlns:a16="http://schemas.microsoft.com/office/drawing/2014/main" id="{84417D6D-34F2-D022-BB02-6D5EDC174297}"/>
              </a:ext>
            </a:extLst>
          </p:cNvPr>
          <p:cNvGraphicFramePr>
            <a:graphicFrameLocks noGrp="1"/>
          </p:cNvGraphicFramePr>
          <p:nvPr>
            <p:extLst>
              <p:ext uri="{D42A27DB-BD31-4B8C-83A1-F6EECF244321}">
                <p14:modId xmlns:p14="http://schemas.microsoft.com/office/powerpoint/2010/main" val="3914235341"/>
              </p:ext>
            </p:extLst>
          </p:nvPr>
        </p:nvGraphicFramePr>
        <p:xfrm>
          <a:off x="675641" y="3025570"/>
          <a:ext cx="11450323" cy="4481055"/>
        </p:xfrm>
        <a:graphic>
          <a:graphicData uri="http://schemas.openxmlformats.org/drawingml/2006/table">
            <a:tbl>
              <a:tblPr firstRow="1" bandRow="1"/>
              <a:tblGrid>
                <a:gridCol w="2180127">
                  <a:extLst>
                    <a:ext uri="{9D8B030D-6E8A-4147-A177-3AD203B41FA5}">
                      <a16:colId xmlns:a16="http://schemas.microsoft.com/office/drawing/2014/main" val="1068887933"/>
                    </a:ext>
                  </a:extLst>
                </a:gridCol>
                <a:gridCol w="1873867">
                  <a:extLst>
                    <a:ext uri="{9D8B030D-6E8A-4147-A177-3AD203B41FA5}">
                      <a16:colId xmlns:a16="http://schemas.microsoft.com/office/drawing/2014/main" val="3827929822"/>
                    </a:ext>
                  </a:extLst>
                </a:gridCol>
                <a:gridCol w="2672072">
                  <a:extLst>
                    <a:ext uri="{9D8B030D-6E8A-4147-A177-3AD203B41FA5}">
                      <a16:colId xmlns:a16="http://schemas.microsoft.com/office/drawing/2014/main" val="1772419414"/>
                    </a:ext>
                  </a:extLst>
                </a:gridCol>
                <a:gridCol w="4724257">
                  <a:extLst>
                    <a:ext uri="{9D8B030D-6E8A-4147-A177-3AD203B41FA5}">
                      <a16:colId xmlns:a16="http://schemas.microsoft.com/office/drawing/2014/main" val="2345099304"/>
                    </a:ext>
                  </a:extLst>
                </a:gridCol>
              </a:tblGrid>
              <a:tr h="343559">
                <a:tc>
                  <a:txBody>
                    <a:bodyPr/>
                    <a:lstStyle/>
                    <a:p>
                      <a:pPr fontAlgn="b"/>
                      <a:r>
                        <a:rPr lang="en-GB" sz="1500" b="1">
                          <a:effectLst/>
                        </a:rPr>
                        <a:t>Causal Method</a:t>
                      </a:r>
                    </a:p>
                  </a:txBody>
                  <a:tcPr marL="56495" marR="56495" marT="28247" marB="2824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1500" b="1">
                          <a:effectLst/>
                        </a:rPr>
                        <a:t>Python Libraries</a:t>
                      </a:r>
                    </a:p>
                  </a:txBody>
                  <a:tcPr marL="56495" marR="56495" marT="28247" marB="2824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1500" b="1">
                          <a:effectLst/>
                        </a:rPr>
                        <a:t>Function Used</a:t>
                      </a:r>
                    </a:p>
                  </a:txBody>
                  <a:tcPr marL="56495" marR="56495" marT="28247" marB="2824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1500" b="1">
                          <a:effectLst/>
                        </a:rPr>
                        <a:t>Obtainable Outcome</a:t>
                      </a:r>
                    </a:p>
                  </a:txBody>
                  <a:tcPr marL="56495" marR="56495" marT="28247" marB="2824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6183098"/>
                  </a:ext>
                </a:extLst>
              </a:tr>
              <a:tr h="575063">
                <a:tc>
                  <a:txBody>
                    <a:bodyPr/>
                    <a:lstStyle/>
                    <a:p>
                      <a:pPr fontAlgn="base"/>
                      <a:r>
                        <a:rPr lang="en-GB" sz="1500">
                          <a:effectLst/>
                        </a:rPr>
                        <a:t>Propensity Score Matching</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CausalML, DoWhy</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LinearPropensityScore</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Average Treatment Effect, Average Treatment effect on Treated</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146874482"/>
                  </a:ext>
                </a:extLst>
              </a:tr>
              <a:tr h="575063">
                <a:tc>
                  <a:txBody>
                    <a:bodyPr/>
                    <a:lstStyle/>
                    <a:p>
                      <a:pPr fontAlgn="base"/>
                      <a:r>
                        <a:rPr lang="en-GB" sz="1500" dirty="0">
                          <a:effectLst/>
                        </a:rPr>
                        <a:t>Instrumental Variables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CausalInference, DoWhy</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InstrumentalVariableEstimator</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Local Average Treatment Effect</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271084116"/>
                  </a:ext>
                </a:extLst>
              </a:tr>
              <a:tr h="575063">
                <a:tc>
                  <a:txBody>
                    <a:bodyPr/>
                    <a:lstStyle/>
                    <a:p>
                      <a:pPr fontAlgn="base"/>
                      <a:r>
                        <a:rPr lang="en-GB" sz="1500">
                          <a:effectLst/>
                        </a:rPr>
                        <a:t>Difference-in-Differences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CausalInference, EconML</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DIDEstimator</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Treatment effect with time and group variations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276935295"/>
                  </a:ext>
                </a:extLst>
              </a:tr>
              <a:tr h="575063">
                <a:tc>
                  <a:txBody>
                    <a:bodyPr/>
                    <a:lstStyle/>
                    <a:p>
                      <a:pPr fontAlgn="base"/>
                      <a:r>
                        <a:rPr lang="en-GB" sz="1500">
                          <a:effectLst/>
                        </a:rPr>
                        <a:t>Regression Discontinuity</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CausalInference, DoWhy</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RDEstimator</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Local treatment effect around a threshold</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499140017"/>
                  </a:ext>
                </a:extLst>
              </a:tr>
              <a:tr h="343559">
                <a:tc>
                  <a:txBody>
                    <a:bodyPr/>
                    <a:lstStyle/>
                    <a:p>
                      <a:pPr fontAlgn="base"/>
                      <a:r>
                        <a:rPr lang="en-GB" sz="1500">
                          <a:effectLst/>
                        </a:rPr>
                        <a:t>Causal Forests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EconML</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CausalForestDML</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Heterogeneous treatment effects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424366502"/>
                  </a:ext>
                </a:extLst>
              </a:tr>
              <a:tr h="343559">
                <a:tc>
                  <a:txBody>
                    <a:bodyPr/>
                    <a:lstStyle/>
                    <a:p>
                      <a:pPr fontAlgn="base"/>
                      <a:r>
                        <a:rPr lang="en-GB" sz="1500">
                          <a:effectLst/>
                        </a:rPr>
                        <a:t>Bayesian Networks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CausalNex</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from_pandas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dirty="0">
                          <a:effectLst/>
                        </a:rPr>
                        <a:t>Probabilistic causal relationships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288362744"/>
                  </a:ext>
                </a:extLst>
              </a:tr>
              <a:tr h="575063">
                <a:tc>
                  <a:txBody>
                    <a:bodyPr/>
                    <a:lstStyle/>
                    <a:p>
                      <a:pPr fontAlgn="base"/>
                      <a:r>
                        <a:rPr lang="en-GB" sz="1500">
                          <a:effectLst/>
                        </a:rPr>
                        <a:t>Double Machine Learning</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EconML</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dirty="0" err="1">
                          <a:effectLst/>
                        </a:rPr>
                        <a:t>DMLCateEstimator</a:t>
                      </a:r>
                      <a:endParaRPr lang="en-GB" sz="1500" dirty="0">
                        <a:effectLst/>
                      </a:endParaRP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1500">
                          <a:effectLst/>
                        </a:rPr>
                        <a:t>Treatment effect controlling for confounding</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418124331"/>
                  </a:ext>
                </a:extLst>
              </a:tr>
              <a:tr h="575063">
                <a:tc>
                  <a:txBody>
                    <a:bodyPr/>
                    <a:lstStyle/>
                    <a:p>
                      <a:pPr fontAlgn="base"/>
                      <a:r>
                        <a:rPr lang="en-GB" sz="1500">
                          <a:effectLst/>
                        </a:rPr>
                        <a:t>Linear Regression</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GB" sz="1500">
                          <a:effectLst/>
                        </a:rPr>
                        <a:t>scikit-learn, statsmodels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GB" sz="1500">
                          <a:effectLst/>
                        </a:rPr>
                        <a:t>LinearRegression, OLS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GB" sz="1500" dirty="0">
                          <a:effectLst/>
                        </a:rPr>
                        <a:t>Average Treatment Effect (under certain assumptions)</a:t>
                      </a:r>
                    </a:p>
                  </a:txBody>
                  <a:tcPr marL="56495" marR="56495" marT="28247" marB="2824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252939382"/>
                  </a:ext>
                </a:extLst>
              </a:tr>
            </a:tbl>
          </a:graphicData>
        </a:graphic>
      </p:graphicFrame>
    </p:spTree>
    <p:extLst>
      <p:ext uri="{BB962C8B-B14F-4D97-AF65-F5344CB8AC3E}">
        <p14:creationId xmlns:p14="http://schemas.microsoft.com/office/powerpoint/2010/main" val="3700081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B4765-1345-080B-6374-E3093BC8B30C}"/>
              </a:ext>
            </a:extLst>
          </p:cNvPr>
          <p:cNvPicPr>
            <a:picLocks noChangeAspect="1"/>
          </p:cNvPicPr>
          <p:nvPr/>
        </p:nvPicPr>
        <p:blipFill>
          <a:blip r:embed="rId2"/>
          <a:stretch>
            <a:fillRect/>
          </a:stretch>
        </p:blipFill>
        <p:spPr>
          <a:xfrm>
            <a:off x="341506" y="1410901"/>
            <a:ext cx="8161020" cy="807920"/>
          </a:xfrm>
          <a:prstGeom prst="rect">
            <a:avLst/>
          </a:prstGeom>
        </p:spPr>
      </p:pic>
      <p:pic>
        <p:nvPicPr>
          <p:cNvPr id="6" name="Picture 5">
            <a:extLst>
              <a:ext uri="{FF2B5EF4-FFF2-40B4-BE49-F238E27FC236}">
                <a16:creationId xmlns:a16="http://schemas.microsoft.com/office/drawing/2014/main" id="{F4411856-2AA2-89E6-4C49-6B7960CF5159}"/>
              </a:ext>
            </a:extLst>
          </p:cNvPr>
          <p:cNvPicPr>
            <a:picLocks noChangeAspect="1"/>
          </p:cNvPicPr>
          <p:nvPr/>
        </p:nvPicPr>
        <p:blipFill>
          <a:blip r:embed="rId3"/>
          <a:stretch>
            <a:fillRect/>
          </a:stretch>
        </p:blipFill>
        <p:spPr>
          <a:xfrm>
            <a:off x="4145186" y="4141173"/>
            <a:ext cx="4276584" cy="3703031"/>
          </a:xfrm>
          <a:prstGeom prst="rect">
            <a:avLst/>
          </a:prstGeom>
        </p:spPr>
      </p:pic>
      <p:sp>
        <p:nvSpPr>
          <p:cNvPr id="8" name="TextBox 7">
            <a:extLst>
              <a:ext uri="{FF2B5EF4-FFF2-40B4-BE49-F238E27FC236}">
                <a16:creationId xmlns:a16="http://schemas.microsoft.com/office/drawing/2014/main" id="{0507A6A6-4ADA-FAEF-913C-04D38C52671A}"/>
              </a:ext>
            </a:extLst>
          </p:cNvPr>
          <p:cNvSpPr txBox="1"/>
          <p:nvPr/>
        </p:nvSpPr>
        <p:spPr>
          <a:xfrm>
            <a:off x="6223905" y="2348167"/>
            <a:ext cx="6404702" cy="1802738"/>
          </a:xfrm>
          <a:prstGeom prst="rect">
            <a:avLst/>
          </a:prstGeom>
          <a:noFill/>
        </p:spPr>
        <p:txBody>
          <a:bodyPr wrap="square">
            <a:spAutoFit/>
          </a:bodyPr>
          <a:lstStyle/>
          <a:p>
            <a:r>
              <a:rPr lang="en-GB" sz="2223" dirty="0">
                <a:solidFill>
                  <a:srgbClr val="3B3B3B"/>
                </a:solidFill>
                <a:latin typeface="Menlo" panose="020B0609030804020204" pitchFamily="49" charset="0"/>
              </a:rPr>
              <a:t>Causal effect estimate: 1.4956843594383553 Causal effect confidence intervals: Interval 1 Lower bound: 1.4764917473962462 Upper bound: 1.5148769714804649</a:t>
            </a:r>
            <a:endParaRPr lang="en-US" sz="2223" dirty="0"/>
          </a:p>
        </p:txBody>
      </p:sp>
      <p:pic>
        <p:nvPicPr>
          <p:cNvPr id="9" name="Picture 8">
            <a:extLst>
              <a:ext uri="{FF2B5EF4-FFF2-40B4-BE49-F238E27FC236}">
                <a16:creationId xmlns:a16="http://schemas.microsoft.com/office/drawing/2014/main" id="{96844EF5-511D-FAC9-FF97-EC9E53915215}"/>
              </a:ext>
            </a:extLst>
          </p:cNvPr>
          <p:cNvPicPr>
            <a:picLocks noChangeAspect="1"/>
          </p:cNvPicPr>
          <p:nvPr/>
        </p:nvPicPr>
        <p:blipFill>
          <a:blip r:embed="rId4"/>
          <a:stretch>
            <a:fillRect/>
          </a:stretch>
        </p:blipFill>
        <p:spPr>
          <a:xfrm>
            <a:off x="8421770" y="4045124"/>
            <a:ext cx="4284896" cy="3799080"/>
          </a:xfrm>
          <a:prstGeom prst="rect">
            <a:avLst/>
          </a:prstGeom>
        </p:spPr>
      </p:pic>
      <p:pic>
        <p:nvPicPr>
          <p:cNvPr id="5" name="Picture 4">
            <a:extLst>
              <a:ext uri="{FF2B5EF4-FFF2-40B4-BE49-F238E27FC236}">
                <a16:creationId xmlns:a16="http://schemas.microsoft.com/office/drawing/2014/main" id="{F9CA2F8D-108E-317E-89E9-8DAB588D16E2}"/>
              </a:ext>
            </a:extLst>
          </p:cNvPr>
          <p:cNvPicPr>
            <a:picLocks noChangeAspect="1"/>
          </p:cNvPicPr>
          <p:nvPr/>
        </p:nvPicPr>
        <p:blipFill>
          <a:blip r:embed="rId5"/>
          <a:stretch>
            <a:fillRect/>
          </a:stretch>
        </p:blipFill>
        <p:spPr>
          <a:xfrm>
            <a:off x="172994" y="2529635"/>
            <a:ext cx="4730931" cy="3799081"/>
          </a:xfrm>
          <a:prstGeom prst="rect">
            <a:avLst/>
          </a:prstGeom>
        </p:spPr>
      </p:pic>
    </p:spTree>
    <p:extLst>
      <p:ext uri="{BB962C8B-B14F-4D97-AF65-F5344CB8AC3E}">
        <p14:creationId xmlns:p14="http://schemas.microsoft.com/office/powerpoint/2010/main" val="1255655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7D8E77-0B0F-02CF-45D6-8B3BD25E2BE8}"/>
              </a:ext>
            </a:extLst>
          </p:cNvPr>
          <p:cNvPicPr>
            <a:picLocks noChangeAspect="1"/>
          </p:cNvPicPr>
          <p:nvPr/>
        </p:nvPicPr>
        <p:blipFill>
          <a:blip r:embed="rId2"/>
          <a:stretch>
            <a:fillRect/>
          </a:stretch>
        </p:blipFill>
        <p:spPr>
          <a:xfrm>
            <a:off x="247836" y="1363275"/>
            <a:ext cx="8161020" cy="1113931"/>
          </a:xfrm>
          <a:prstGeom prst="rect">
            <a:avLst/>
          </a:prstGeom>
        </p:spPr>
      </p:pic>
      <p:pic>
        <p:nvPicPr>
          <p:cNvPr id="5" name="Picture 4">
            <a:extLst>
              <a:ext uri="{FF2B5EF4-FFF2-40B4-BE49-F238E27FC236}">
                <a16:creationId xmlns:a16="http://schemas.microsoft.com/office/drawing/2014/main" id="{3B07B97D-7F5B-AB5E-B657-3BE03A030300}"/>
              </a:ext>
            </a:extLst>
          </p:cNvPr>
          <p:cNvPicPr>
            <a:picLocks noChangeAspect="1"/>
          </p:cNvPicPr>
          <p:nvPr/>
        </p:nvPicPr>
        <p:blipFill>
          <a:blip r:embed="rId3"/>
          <a:stretch>
            <a:fillRect/>
          </a:stretch>
        </p:blipFill>
        <p:spPr>
          <a:xfrm>
            <a:off x="1" y="2721803"/>
            <a:ext cx="5370906" cy="4313000"/>
          </a:xfrm>
          <a:prstGeom prst="rect">
            <a:avLst/>
          </a:prstGeom>
        </p:spPr>
      </p:pic>
      <p:pic>
        <p:nvPicPr>
          <p:cNvPr id="6" name="Picture 5">
            <a:extLst>
              <a:ext uri="{FF2B5EF4-FFF2-40B4-BE49-F238E27FC236}">
                <a16:creationId xmlns:a16="http://schemas.microsoft.com/office/drawing/2014/main" id="{AB1B574E-FD96-6EBF-FB77-84988648289B}"/>
              </a:ext>
            </a:extLst>
          </p:cNvPr>
          <p:cNvPicPr>
            <a:picLocks noChangeAspect="1"/>
          </p:cNvPicPr>
          <p:nvPr/>
        </p:nvPicPr>
        <p:blipFill>
          <a:blip r:embed="rId4"/>
          <a:stretch>
            <a:fillRect/>
          </a:stretch>
        </p:blipFill>
        <p:spPr>
          <a:xfrm>
            <a:off x="5370907" y="2721803"/>
            <a:ext cx="2860433" cy="4016111"/>
          </a:xfrm>
          <a:prstGeom prst="rect">
            <a:avLst/>
          </a:prstGeom>
        </p:spPr>
      </p:pic>
      <p:sp>
        <p:nvSpPr>
          <p:cNvPr id="8" name="TextBox 7">
            <a:extLst>
              <a:ext uri="{FF2B5EF4-FFF2-40B4-BE49-F238E27FC236}">
                <a16:creationId xmlns:a16="http://schemas.microsoft.com/office/drawing/2014/main" id="{E85ED1F9-B493-4CC4-9AA2-D9711307DD4C}"/>
              </a:ext>
            </a:extLst>
          </p:cNvPr>
          <p:cNvSpPr txBox="1"/>
          <p:nvPr/>
        </p:nvSpPr>
        <p:spPr>
          <a:xfrm>
            <a:off x="4736662" y="7034803"/>
            <a:ext cx="4309175" cy="771237"/>
          </a:xfrm>
          <a:prstGeom prst="rect">
            <a:avLst/>
          </a:prstGeom>
          <a:noFill/>
        </p:spPr>
        <p:txBody>
          <a:bodyPr wrap="square">
            <a:spAutoFit/>
          </a:bodyPr>
          <a:lstStyle/>
          <a:p>
            <a:r>
              <a:rPr lang="en-GB" sz="1103" dirty="0">
                <a:solidFill>
                  <a:srgbClr val="3B3B3B"/>
                </a:solidFill>
                <a:latin typeface="Menlo" panose="020B0609030804020204" pitchFamily="49" charset="0"/>
              </a:rPr>
              <a:t>Causal effect estimate: 7.865951502552157 </a:t>
            </a:r>
          </a:p>
          <a:p>
            <a:r>
              <a:rPr lang="en-GB" sz="1103" dirty="0">
                <a:solidFill>
                  <a:srgbClr val="3B3B3B"/>
                </a:solidFill>
                <a:latin typeface="Menlo" panose="020B0609030804020204" pitchFamily="49" charset="0"/>
              </a:rPr>
              <a:t>Causal effect confidence intervals: Interval 1 </a:t>
            </a:r>
          </a:p>
          <a:p>
            <a:r>
              <a:rPr lang="en-GB" sz="1103" dirty="0">
                <a:solidFill>
                  <a:srgbClr val="3B3B3B"/>
                </a:solidFill>
                <a:latin typeface="Menlo" panose="020B0609030804020204" pitchFamily="49" charset="0"/>
              </a:rPr>
              <a:t>Lower bound: 7.857769740221236 </a:t>
            </a:r>
          </a:p>
          <a:p>
            <a:r>
              <a:rPr lang="en-GB" sz="1103" dirty="0">
                <a:solidFill>
                  <a:srgbClr val="3B3B3B"/>
                </a:solidFill>
                <a:latin typeface="Menlo" panose="020B0609030804020204" pitchFamily="49" charset="0"/>
              </a:rPr>
              <a:t>Upper bound: 7.8741332648830715</a:t>
            </a:r>
            <a:endParaRPr lang="en-US" sz="1103" dirty="0"/>
          </a:p>
        </p:txBody>
      </p:sp>
      <p:pic>
        <p:nvPicPr>
          <p:cNvPr id="9" name="Picture 8">
            <a:extLst>
              <a:ext uri="{FF2B5EF4-FFF2-40B4-BE49-F238E27FC236}">
                <a16:creationId xmlns:a16="http://schemas.microsoft.com/office/drawing/2014/main" id="{E726CB36-0F6B-A9F0-FC0E-C89BBE8BAA53}"/>
              </a:ext>
            </a:extLst>
          </p:cNvPr>
          <p:cNvPicPr>
            <a:picLocks noChangeAspect="1"/>
          </p:cNvPicPr>
          <p:nvPr/>
        </p:nvPicPr>
        <p:blipFill>
          <a:blip r:embed="rId5"/>
          <a:stretch>
            <a:fillRect/>
          </a:stretch>
        </p:blipFill>
        <p:spPr>
          <a:xfrm>
            <a:off x="9572666" y="2792545"/>
            <a:ext cx="2070807" cy="4016111"/>
          </a:xfrm>
          <a:prstGeom prst="rect">
            <a:avLst/>
          </a:prstGeom>
        </p:spPr>
      </p:pic>
      <p:sp>
        <p:nvSpPr>
          <p:cNvPr id="11" name="TextBox 10">
            <a:extLst>
              <a:ext uri="{FF2B5EF4-FFF2-40B4-BE49-F238E27FC236}">
                <a16:creationId xmlns:a16="http://schemas.microsoft.com/office/drawing/2014/main" id="{17DEE288-C91A-246C-43F8-D6CCA2AF7B04}"/>
              </a:ext>
            </a:extLst>
          </p:cNvPr>
          <p:cNvSpPr txBox="1"/>
          <p:nvPr/>
        </p:nvSpPr>
        <p:spPr>
          <a:xfrm>
            <a:off x="8897181" y="7034803"/>
            <a:ext cx="4779823" cy="771237"/>
          </a:xfrm>
          <a:prstGeom prst="rect">
            <a:avLst/>
          </a:prstGeom>
          <a:noFill/>
        </p:spPr>
        <p:txBody>
          <a:bodyPr wrap="square">
            <a:spAutoFit/>
          </a:bodyPr>
          <a:lstStyle/>
          <a:p>
            <a:r>
              <a:rPr lang="en-GB" sz="1103" dirty="0">
                <a:solidFill>
                  <a:srgbClr val="3B3B3B"/>
                </a:solidFill>
                <a:latin typeface="Menlo" panose="020B0609030804020204" pitchFamily="49" charset="0"/>
              </a:rPr>
              <a:t>Causal effect estimate: 7.865951502552157 </a:t>
            </a:r>
          </a:p>
          <a:p>
            <a:r>
              <a:rPr lang="en-GB" sz="1103" dirty="0">
                <a:solidFill>
                  <a:srgbClr val="3B3B3B"/>
                </a:solidFill>
                <a:latin typeface="Menlo" panose="020B0609030804020204" pitchFamily="49" charset="0"/>
              </a:rPr>
              <a:t>Causal effect confidence intervals: Interval 1 </a:t>
            </a:r>
          </a:p>
          <a:p>
            <a:r>
              <a:rPr lang="en-GB" sz="1103" dirty="0">
                <a:solidFill>
                  <a:srgbClr val="3B3B3B"/>
                </a:solidFill>
                <a:latin typeface="Menlo" panose="020B0609030804020204" pitchFamily="49" charset="0"/>
              </a:rPr>
              <a:t>Lower bound: 7.857769740221236 </a:t>
            </a:r>
          </a:p>
          <a:p>
            <a:r>
              <a:rPr lang="en-GB" sz="1103" dirty="0">
                <a:solidFill>
                  <a:srgbClr val="3B3B3B"/>
                </a:solidFill>
                <a:latin typeface="Menlo" panose="020B0609030804020204" pitchFamily="49" charset="0"/>
              </a:rPr>
              <a:t>Upper bound: 7.8741332648830715</a:t>
            </a:r>
            <a:endParaRPr lang="en-US" sz="1103" dirty="0"/>
          </a:p>
        </p:txBody>
      </p:sp>
      <p:pic>
        <p:nvPicPr>
          <p:cNvPr id="12" name="Picture 11">
            <a:extLst>
              <a:ext uri="{FF2B5EF4-FFF2-40B4-BE49-F238E27FC236}">
                <a16:creationId xmlns:a16="http://schemas.microsoft.com/office/drawing/2014/main" id="{FC301F22-C7C6-F8DE-41DA-E3C877BA5453}"/>
              </a:ext>
            </a:extLst>
          </p:cNvPr>
          <p:cNvPicPr>
            <a:picLocks noChangeAspect="1"/>
          </p:cNvPicPr>
          <p:nvPr/>
        </p:nvPicPr>
        <p:blipFill>
          <a:blip r:embed="rId6"/>
          <a:stretch>
            <a:fillRect/>
          </a:stretch>
        </p:blipFill>
        <p:spPr>
          <a:xfrm>
            <a:off x="331972" y="5492361"/>
            <a:ext cx="3088514" cy="2774073"/>
          </a:xfrm>
          <a:prstGeom prst="rect">
            <a:avLst/>
          </a:prstGeom>
        </p:spPr>
      </p:pic>
    </p:spTree>
    <p:extLst>
      <p:ext uri="{BB962C8B-B14F-4D97-AF65-F5344CB8AC3E}">
        <p14:creationId xmlns:p14="http://schemas.microsoft.com/office/powerpoint/2010/main" val="153136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B848FE-8187-E762-8860-D668FE748FDF}"/>
              </a:ext>
            </a:extLst>
          </p:cNvPr>
          <p:cNvPicPr>
            <a:picLocks noChangeAspect="1"/>
          </p:cNvPicPr>
          <p:nvPr/>
        </p:nvPicPr>
        <p:blipFill>
          <a:blip r:embed="rId2"/>
          <a:stretch>
            <a:fillRect/>
          </a:stretch>
        </p:blipFill>
        <p:spPr>
          <a:xfrm>
            <a:off x="334159" y="1412043"/>
            <a:ext cx="11410508" cy="578794"/>
          </a:xfrm>
          <a:prstGeom prst="rect">
            <a:avLst/>
          </a:prstGeom>
        </p:spPr>
      </p:pic>
      <p:pic>
        <p:nvPicPr>
          <p:cNvPr id="5" name="Picture 4">
            <a:extLst>
              <a:ext uri="{FF2B5EF4-FFF2-40B4-BE49-F238E27FC236}">
                <a16:creationId xmlns:a16="http://schemas.microsoft.com/office/drawing/2014/main" id="{EB78CF7E-0589-6C77-60B8-A4C4E7A49DD0}"/>
              </a:ext>
            </a:extLst>
          </p:cNvPr>
          <p:cNvPicPr>
            <a:picLocks noChangeAspect="1"/>
          </p:cNvPicPr>
          <p:nvPr/>
        </p:nvPicPr>
        <p:blipFill>
          <a:blip r:embed="rId3"/>
          <a:stretch>
            <a:fillRect/>
          </a:stretch>
        </p:blipFill>
        <p:spPr>
          <a:xfrm>
            <a:off x="211792" y="2261030"/>
            <a:ext cx="4571684" cy="3671200"/>
          </a:xfrm>
          <a:prstGeom prst="rect">
            <a:avLst/>
          </a:prstGeom>
        </p:spPr>
      </p:pic>
      <p:pic>
        <p:nvPicPr>
          <p:cNvPr id="7" name="Picture 6">
            <a:extLst>
              <a:ext uri="{FF2B5EF4-FFF2-40B4-BE49-F238E27FC236}">
                <a16:creationId xmlns:a16="http://schemas.microsoft.com/office/drawing/2014/main" id="{5EF10D16-5B12-AE71-57E9-6915093CD04C}"/>
              </a:ext>
            </a:extLst>
          </p:cNvPr>
          <p:cNvPicPr>
            <a:picLocks noChangeAspect="1"/>
          </p:cNvPicPr>
          <p:nvPr/>
        </p:nvPicPr>
        <p:blipFill>
          <a:blip r:embed="rId4"/>
          <a:stretch>
            <a:fillRect/>
          </a:stretch>
        </p:blipFill>
        <p:spPr>
          <a:xfrm>
            <a:off x="4529326" y="2141444"/>
            <a:ext cx="5636650" cy="4711772"/>
          </a:xfrm>
          <a:prstGeom prst="rect">
            <a:avLst/>
          </a:prstGeom>
        </p:spPr>
      </p:pic>
      <p:pic>
        <p:nvPicPr>
          <p:cNvPr id="8" name="Picture 7">
            <a:extLst>
              <a:ext uri="{FF2B5EF4-FFF2-40B4-BE49-F238E27FC236}">
                <a16:creationId xmlns:a16="http://schemas.microsoft.com/office/drawing/2014/main" id="{C53B8676-F43C-5E88-2E4F-316E1A023DD6}"/>
              </a:ext>
            </a:extLst>
          </p:cNvPr>
          <p:cNvPicPr>
            <a:picLocks noChangeAspect="1"/>
          </p:cNvPicPr>
          <p:nvPr/>
        </p:nvPicPr>
        <p:blipFill>
          <a:blip r:embed="rId5"/>
          <a:stretch>
            <a:fillRect/>
          </a:stretch>
        </p:blipFill>
        <p:spPr>
          <a:xfrm>
            <a:off x="8857578" y="4362082"/>
            <a:ext cx="3694579" cy="3636331"/>
          </a:xfrm>
          <a:prstGeom prst="rect">
            <a:avLst/>
          </a:prstGeom>
        </p:spPr>
      </p:pic>
    </p:spTree>
    <p:extLst>
      <p:ext uri="{BB962C8B-B14F-4D97-AF65-F5344CB8AC3E}">
        <p14:creationId xmlns:p14="http://schemas.microsoft.com/office/powerpoint/2010/main" val="92525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E5850-4643-E7F3-E333-E82FCEAFE2FB}"/>
              </a:ext>
            </a:extLst>
          </p:cNvPr>
          <p:cNvPicPr>
            <a:picLocks noChangeAspect="1"/>
          </p:cNvPicPr>
          <p:nvPr/>
        </p:nvPicPr>
        <p:blipFill>
          <a:blip r:embed="rId2"/>
          <a:stretch>
            <a:fillRect/>
          </a:stretch>
        </p:blipFill>
        <p:spPr>
          <a:xfrm>
            <a:off x="938653" y="1658427"/>
            <a:ext cx="10725287" cy="5981553"/>
          </a:xfrm>
          <a:prstGeom prst="rect">
            <a:avLst/>
          </a:prstGeom>
        </p:spPr>
      </p:pic>
    </p:spTree>
    <p:extLst>
      <p:ext uri="{BB962C8B-B14F-4D97-AF65-F5344CB8AC3E}">
        <p14:creationId xmlns:p14="http://schemas.microsoft.com/office/powerpoint/2010/main" val="2516346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CD66C-55A7-C166-F5F4-02740911B366}"/>
              </a:ext>
            </a:extLst>
          </p:cNvPr>
          <p:cNvPicPr>
            <a:picLocks noChangeAspect="1"/>
          </p:cNvPicPr>
          <p:nvPr/>
        </p:nvPicPr>
        <p:blipFill>
          <a:blip r:embed="rId2"/>
          <a:stretch>
            <a:fillRect/>
          </a:stretch>
        </p:blipFill>
        <p:spPr>
          <a:xfrm>
            <a:off x="508864" y="3223243"/>
            <a:ext cx="3692975" cy="3148261"/>
          </a:xfrm>
          <a:prstGeom prst="rect">
            <a:avLst/>
          </a:prstGeom>
        </p:spPr>
      </p:pic>
      <p:pic>
        <p:nvPicPr>
          <p:cNvPr id="3" name="Picture 2">
            <a:extLst>
              <a:ext uri="{FF2B5EF4-FFF2-40B4-BE49-F238E27FC236}">
                <a16:creationId xmlns:a16="http://schemas.microsoft.com/office/drawing/2014/main" id="{BB671065-6C1E-B314-CD59-9A3C20BBE7AF}"/>
              </a:ext>
            </a:extLst>
          </p:cNvPr>
          <p:cNvPicPr>
            <a:picLocks noChangeAspect="1"/>
          </p:cNvPicPr>
          <p:nvPr/>
        </p:nvPicPr>
        <p:blipFill>
          <a:blip r:embed="rId3"/>
          <a:stretch>
            <a:fillRect/>
          </a:stretch>
        </p:blipFill>
        <p:spPr>
          <a:xfrm>
            <a:off x="4526210" y="3251333"/>
            <a:ext cx="3714212" cy="3092081"/>
          </a:xfrm>
          <a:prstGeom prst="rect">
            <a:avLst/>
          </a:prstGeom>
        </p:spPr>
      </p:pic>
      <p:pic>
        <p:nvPicPr>
          <p:cNvPr id="2" name="Picture 1">
            <a:extLst>
              <a:ext uri="{FF2B5EF4-FFF2-40B4-BE49-F238E27FC236}">
                <a16:creationId xmlns:a16="http://schemas.microsoft.com/office/drawing/2014/main" id="{F5938921-4D59-ABE6-2B30-F5DF08EC04CC}"/>
              </a:ext>
            </a:extLst>
          </p:cNvPr>
          <p:cNvPicPr>
            <a:picLocks noChangeAspect="1"/>
          </p:cNvPicPr>
          <p:nvPr/>
        </p:nvPicPr>
        <p:blipFill>
          <a:blip r:embed="rId4"/>
          <a:stretch>
            <a:fillRect/>
          </a:stretch>
        </p:blipFill>
        <p:spPr>
          <a:xfrm>
            <a:off x="8570453" y="3223243"/>
            <a:ext cx="3692976" cy="3148262"/>
          </a:xfrm>
          <a:prstGeom prst="rect">
            <a:avLst/>
          </a:prstGeom>
        </p:spPr>
      </p:pic>
    </p:spTree>
    <p:extLst>
      <p:ext uri="{BB962C8B-B14F-4D97-AF65-F5344CB8AC3E}">
        <p14:creationId xmlns:p14="http://schemas.microsoft.com/office/powerpoint/2010/main" val="648608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43F698-2FD8-DD06-D9B2-5BD05F5A5BB7}"/>
              </a:ext>
            </a:extLst>
          </p:cNvPr>
          <p:cNvPicPr>
            <a:picLocks noChangeAspect="1"/>
          </p:cNvPicPr>
          <p:nvPr/>
        </p:nvPicPr>
        <p:blipFill>
          <a:blip r:embed="rId2"/>
          <a:stretch>
            <a:fillRect/>
          </a:stretch>
        </p:blipFill>
        <p:spPr>
          <a:xfrm>
            <a:off x="508864" y="3195546"/>
            <a:ext cx="3692975" cy="3203655"/>
          </a:xfrm>
          <a:prstGeom prst="rect">
            <a:avLst/>
          </a:prstGeom>
        </p:spPr>
      </p:pic>
      <p:pic>
        <p:nvPicPr>
          <p:cNvPr id="8" name="Picture 7">
            <a:extLst>
              <a:ext uri="{FF2B5EF4-FFF2-40B4-BE49-F238E27FC236}">
                <a16:creationId xmlns:a16="http://schemas.microsoft.com/office/drawing/2014/main" id="{E5CA4891-2928-8326-0F6C-25660081F10F}"/>
              </a:ext>
            </a:extLst>
          </p:cNvPr>
          <p:cNvPicPr>
            <a:picLocks noChangeAspect="1"/>
          </p:cNvPicPr>
          <p:nvPr/>
        </p:nvPicPr>
        <p:blipFill>
          <a:blip r:embed="rId3"/>
          <a:stretch>
            <a:fillRect/>
          </a:stretch>
        </p:blipFill>
        <p:spPr>
          <a:xfrm>
            <a:off x="4526210" y="3218833"/>
            <a:ext cx="3714212" cy="3157080"/>
          </a:xfrm>
          <a:prstGeom prst="rect">
            <a:avLst/>
          </a:prstGeom>
        </p:spPr>
      </p:pic>
      <p:pic>
        <p:nvPicPr>
          <p:cNvPr id="9" name="Picture 8">
            <a:extLst>
              <a:ext uri="{FF2B5EF4-FFF2-40B4-BE49-F238E27FC236}">
                <a16:creationId xmlns:a16="http://schemas.microsoft.com/office/drawing/2014/main" id="{80D9B143-B2F6-6063-2F8E-4F8DF60A60C9}"/>
              </a:ext>
            </a:extLst>
          </p:cNvPr>
          <p:cNvPicPr>
            <a:picLocks noChangeAspect="1"/>
          </p:cNvPicPr>
          <p:nvPr/>
        </p:nvPicPr>
        <p:blipFill>
          <a:blip r:embed="rId4"/>
          <a:stretch>
            <a:fillRect/>
          </a:stretch>
        </p:blipFill>
        <p:spPr>
          <a:xfrm>
            <a:off x="8570453" y="3204779"/>
            <a:ext cx="3692976" cy="3185191"/>
          </a:xfrm>
          <a:prstGeom prst="rect">
            <a:avLst/>
          </a:prstGeom>
        </p:spPr>
      </p:pic>
    </p:spTree>
    <p:extLst>
      <p:ext uri="{BB962C8B-B14F-4D97-AF65-F5344CB8AC3E}">
        <p14:creationId xmlns:p14="http://schemas.microsoft.com/office/powerpoint/2010/main" val="324963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C1E942-F1DB-5C4E-A376-1F03F71AEB49}"/>
              </a:ext>
            </a:extLst>
          </p:cNvPr>
          <p:cNvPicPr>
            <a:picLocks noChangeAspect="1"/>
          </p:cNvPicPr>
          <p:nvPr/>
        </p:nvPicPr>
        <p:blipFill>
          <a:blip r:embed="rId2"/>
          <a:stretch>
            <a:fillRect/>
          </a:stretch>
        </p:blipFill>
        <p:spPr>
          <a:xfrm>
            <a:off x="675641" y="2758679"/>
            <a:ext cx="5556249" cy="4083843"/>
          </a:xfrm>
          <a:prstGeom prst="rect">
            <a:avLst/>
          </a:prstGeom>
        </p:spPr>
      </p:pic>
      <p:pic>
        <p:nvPicPr>
          <p:cNvPr id="4" name="Picture 3">
            <a:extLst>
              <a:ext uri="{FF2B5EF4-FFF2-40B4-BE49-F238E27FC236}">
                <a16:creationId xmlns:a16="http://schemas.microsoft.com/office/drawing/2014/main" id="{0D60FE9B-8EB5-FF7B-124C-DF74D059D412}"/>
              </a:ext>
            </a:extLst>
          </p:cNvPr>
          <p:cNvPicPr>
            <a:picLocks noChangeAspect="1"/>
          </p:cNvPicPr>
          <p:nvPr/>
        </p:nvPicPr>
        <p:blipFill>
          <a:blip r:embed="rId3"/>
          <a:stretch>
            <a:fillRect/>
          </a:stretch>
        </p:blipFill>
        <p:spPr>
          <a:xfrm>
            <a:off x="6569709" y="2758679"/>
            <a:ext cx="5556250" cy="4083843"/>
          </a:xfrm>
          <a:prstGeom prst="rect">
            <a:avLst/>
          </a:prstGeom>
        </p:spPr>
      </p:pic>
      <p:sp>
        <p:nvSpPr>
          <p:cNvPr id="6" name="TextBox 5">
            <a:extLst>
              <a:ext uri="{FF2B5EF4-FFF2-40B4-BE49-F238E27FC236}">
                <a16:creationId xmlns:a16="http://schemas.microsoft.com/office/drawing/2014/main" id="{05873164-CF83-3516-4B4C-259C9C978DB9}"/>
              </a:ext>
            </a:extLst>
          </p:cNvPr>
          <p:cNvSpPr txBox="1"/>
          <p:nvPr/>
        </p:nvSpPr>
        <p:spPr>
          <a:xfrm>
            <a:off x="4706929" y="3143807"/>
            <a:ext cx="4355667" cy="434414"/>
          </a:xfrm>
          <a:prstGeom prst="rect">
            <a:avLst/>
          </a:prstGeom>
          <a:noFill/>
        </p:spPr>
        <p:txBody>
          <a:bodyPr wrap="square" rtlCol="0">
            <a:spAutoFit/>
          </a:bodyPr>
          <a:lstStyle/>
          <a:p>
            <a:r>
              <a:rPr lang="en-US" sz="2223" dirty="0"/>
              <a:t>Regression</a:t>
            </a:r>
          </a:p>
        </p:txBody>
      </p:sp>
      <p:sp>
        <p:nvSpPr>
          <p:cNvPr id="7" name="TextBox 6">
            <a:extLst>
              <a:ext uri="{FF2B5EF4-FFF2-40B4-BE49-F238E27FC236}">
                <a16:creationId xmlns:a16="http://schemas.microsoft.com/office/drawing/2014/main" id="{CFBB2EE3-919B-F1B2-C437-93705BE0905E}"/>
              </a:ext>
            </a:extLst>
          </p:cNvPr>
          <p:cNvSpPr txBox="1"/>
          <p:nvPr/>
        </p:nvSpPr>
        <p:spPr>
          <a:xfrm>
            <a:off x="9830639" y="3143807"/>
            <a:ext cx="2508315" cy="434414"/>
          </a:xfrm>
          <a:prstGeom prst="rect">
            <a:avLst/>
          </a:prstGeom>
          <a:noFill/>
        </p:spPr>
        <p:txBody>
          <a:bodyPr wrap="none" rtlCol="0">
            <a:spAutoFit/>
          </a:bodyPr>
          <a:lstStyle/>
          <a:p>
            <a:r>
              <a:rPr lang="en-US" sz="2223" dirty="0" err="1"/>
              <a:t>Dowhy</a:t>
            </a:r>
            <a:r>
              <a:rPr lang="en-US" sz="2223" dirty="0"/>
              <a:t> + Regression</a:t>
            </a:r>
          </a:p>
        </p:txBody>
      </p:sp>
    </p:spTree>
    <p:extLst>
      <p:ext uri="{BB962C8B-B14F-4D97-AF65-F5344CB8AC3E}">
        <p14:creationId xmlns:p14="http://schemas.microsoft.com/office/powerpoint/2010/main" val="1542872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D577-58AB-692F-66AC-230A3A3CF278}"/>
              </a:ext>
            </a:extLst>
          </p:cNvPr>
          <p:cNvSpPr>
            <a:spLocks noGrp="1"/>
          </p:cNvSpPr>
          <p:nvPr>
            <p:ph type="title"/>
          </p:nvPr>
        </p:nvSpPr>
        <p:spPr>
          <a:xfrm>
            <a:off x="263563" y="1564706"/>
            <a:ext cx="11041380" cy="1391841"/>
          </a:xfrm>
        </p:spPr>
        <p:txBody>
          <a:bodyPr/>
          <a:lstStyle/>
          <a:p>
            <a:r>
              <a:rPr lang="en-US" dirty="0"/>
              <a:t>Variables in the dataset </a:t>
            </a:r>
          </a:p>
        </p:txBody>
      </p:sp>
      <p:graphicFrame>
        <p:nvGraphicFramePr>
          <p:cNvPr id="4" name="Table 4">
            <a:extLst>
              <a:ext uri="{FF2B5EF4-FFF2-40B4-BE49-F238E27FC236}">
                <a16:creationId xmlns:a16="http://schemas.microsoft.com/office/drawing/2014/main" id="{D0FE56C4-26B4-F38E-9F7A-8C0FBE8709F5}"/>
              </a:ext>
            </a:extLst>
          </p:cNvPr>
          <p:cNvGraphicFramePr>
            <a:graphicFrameLocks noGrp="1"/>
          </p:cNvGraphicFramePr>
          <p:nvPr>
            <p:ph idx="1"/>
            <p:extLst>
              <p:ext uri="{D42A27DB-BD31-4B8C-83A1-F6EECF244321}">
                <p14:modId xmlns:p14="http://schemas.microsoft.com/office/powerpoint/2010/main" val="2190894590"/>
              </p:ext>
            </p:extLst>
          </p:nvPr>
        </p:nvGraphicFramePr>
        <p:xfrm>
          <a:off x="263563" y="2778190"/>
          <a:ext cx="12170945" cy="1616202"/>
        </p:xfrm>
        <a:graphic>
          <a:graphicData uri="http://schemas.openxmlformats.org/drawingml/2006/table">
            <a:tbl>
              <a:tblPr firstRow="1" bandRow="1">
                <a:tableStyleId>{5C22544A-7EE6-4342-B048-85BDC9FD1C3A}</a:tableStyleId>
              </a:tblPr>
              <a:tblGrid>
                <a:gridCol w="1014245">
                  <a:extLst>
                    <a:ext uri="{9D8B030D-6E8A-4147-A177-3AD203B41FA5}">
                      <a16:colId xmlns:a16="http://schemas.microsoft.com/office/drawing/2014/main" val="3274924291"/>
                    </a:ext>
                  </a:extLst>
                </a:gridCol>
                <a:gridCol w="1014245">
                  <a:extLst>
                    <a:ext uri="{9D8B030D-6E8A-4147-A177-3AD203B41FA5}">
                      <a16:colId xmlns:a16="http://schemas.microsoft.com/office/drawing/2014/main" val="3226241097"/>
                    </a:ext>
                  </a:extLst>
                </a:gridCol>
                <a:gridCol w="1014245">
                  <a:extLst>
                    <a:ext uri="{9D8B030D-6E8A-4147-A177-3AD203B41FA5}">
                      <a16:colId xmlns:a16="http://schemas.microsoft.com/office/drawing/2014/main" val="3258758155"/>
                    </a:ext>
                  </a:extLst>
                </a:gridCol>
                <a:gridCol w="1014245">
                  <a:extLst>
                    <a:ext uri="{9D8B030D-6E8A-4147-A177-3AD203B41FA5}">
                      <a16:colId xmlns:a16="http://schemas.microsoft.com/office/drawing/2014/main" val="4158971457"/>
                    </a:ext>
                  </a:extLst>
                </a:gridCol>
                <a:gridCol w="1014245">
                  <a:extLst>
                    <a:ext uri="{9D8B030D-6E8A-4147-A177-3AD203B41FA5}">
                      <a16:colId xmlns:a16="http://schemas.microsoft.com/office/drawing/2014/main" val="3904489172"/>
                    </a:ext>
                  </a:extLst>
                </a:gridCol>
                <a:gridCol w="1014245">
                  <a:extLst>
                    <a:ext uri="{9D8B030D-6E8A-4147-A177-3AD203B41FA5}">
                      <a16:colId xmlns:a16="http://schemas.microsoft.com/office/drawing/2014/main" val="2009399415"/>
                    </a:ext>
                  </a:extLst>
                </a:gridCol>
                <a:gridCol w="1014245">
                  <a:extLst>
                    <a:ext uri="{9D8B030D-6E8A-4147-A177-3AD203B41FA5}">
                      <a16:colId xmlns:a16="http://schemas.microsoft.com/office/drawing/2014/main" val="2540745580"/>
                    </a:ext>
                  </a:extLst>
                </a:gridCol>
                <a:gridCol w="1014245">
                  <a:extLst>
                    <a:ext uri="{9D8B030D-6E8A-4147-A177-3AD203B41FA5}">
                      <a16:colId xmlns:a16="http://schemas.microsoft.com/office/drawing/2014/main" val="4180425789"/>
                    </a:ext>
                  </a:extLst>
                </a:gridCol>
                <a:gridCol w="1014245">
                  <a:extLst>
                    <a:ext uri="{9D8B030D-6E8A-4147-A177-3AD203B41FA5}">
                      <a16:colId xmlns:a16="http://schemas.microsoft.com/office/drawing/2014/main" val="357238073"/>
                    </a:ext>
                  </a:extLst>
                </a:gridCol>
                <a:gridCol w="1014245">
                  <a:extLst>
                    <a:ext uri="{9D8B030D-6E8A-4147-A177-3AD203B41FA5}">
                      <a16:colId xmlns:a16="http://schemas.microsoft.com/office/drawing/2014/main" val="2583931821"/>
                    </a:ext>
                  </a:extLst>
                </a:gridCol>
                <a:gridCol w="1014245">
                  <a:extLst>
                    <a:ext uri="{9D8B030D-6E8A-4147-A177-3AD203B41FA5}">
                      <a16:colId xmlns:a16="http://schemas.microsoft.com/office/drawing/2014/main" val="612524022"/>
                    </a:ext>
                  </a:extLst>
                </a:gridCol>
                <a:gridCol w="1014245">
                  <a:extLst>
                    <a:ext uri="{9D8B030D-6E8A-4147-A177-3AD203B41FA5}">
                      <a16:colId xmlns:a16="http://schemas.microsoft.com/office/drawing/2014/main" val="1009009873"/>
                    </a:ext>
                  </a:extLst>
                </a:gridCol>
              </a:tblGrid>
              <a:tr h="1289761">
                <a:tc>
                  <a:txBody>
                    <a:bodyPr/>
                    <a:lstStyle/>
                    <a:p>
                      <a:pPr algn="ctr" fontAlgn="ctr"/>
                      <a:r>
                        <a:rPr lang="en-GB" sz="2000" dirty="0" err="1">
                          <a:effectLst/>
                        </a:rPr>
                        <a:t>Initial_Thickness</a:t>
                      </a:r>
                      <a:endParaRPr lang="en-GB" sz="2000" dirty="0">
                        <a:effectLst/>
                      </a:endParaRPr>
                    </a:p>
                  </a:txBody>
                  <a:tcPr marL="80010" marR="80010" marT="40005" marB="40005" anchor="ctr"/>
                </a:tc>
                <a:tc>
                  <a:txBody>
                    <a:bodyPr/>
                    <a:lstStyle/>
                    <a:p>
                      <a:pPr algn="ctr" fontAlgn="ctr"/>
                      <a:r>
                        <a:rPr lang="en-GB" sz="2000" dirty="0">
                          <a:effectLst/>
                        </a:rPr>
                        <a:t>Age</a:t>
                      </a:r>
                    </a:p>
                  </a:txBody>
                  <a:tcPr marL="80010" marR="80010" marT="40005" marB="40005" anchor="ctr"/>
                </a:tc>
                <a:tc>
                  <a:txBody>
                    <a:bodyPr/>
                    <a:lstStyle/>
                    <a:p>
                      <a:pPr algn="ctr" fontAlgn="ctr"/>
                      <a:r>
                        <a:rPr lang="en-GB" sz="2000" dirty="0" err="1">
                          <a:effectLst/>
                        </a:rPr>
                        <a:t>Allowable_Stress</a:t>
                      </a:r>
                      <a:endParaRPr lang="en-GB" sz="2000" dirty="0">
                        <a:effectLst/>
                      </a:endParaRPr>
                    </a:p>
                  </a:txBody>
                  <a:tcPr marL="80010" marR="80010" marT="40005" marB="40005" anchor="ctr"/>
                </a:tc>
                <a:tc>
                  <a:txBody>
                    <a:bodyPr/>
                    <a:lstStyle/>
                    <a:p>
                      <a:pPr algn="ctr" fontAlgn="ctr"/>
                      <a:r>
                        <a:rPr lang="en-GB" sz="2000" dirty="0">
                          <a:effectLst/>
                        </a:rPr>
                        <a:t>Pressure</a:t>
                      </a:r>
                    </a:p>
                  </a:txBody>
                  <a:tcPr marL="80010" marR="80010" marT="40005" marB="40005" anchor="ctr"/>
                </a:tc>
                <a:tc>
                  <a:txBody>
                    <a:bodyPr/>
                    <a:lstStyle/>
                    <a:p>
                      <a:pPr algn="ctr" fontAlgn="ctr"/>
                      <a:r>
                        <a:rPr lang="en-GB" sz="2000" dirty="0">
                          <a:effectLst/>
                        </a:rPr>
                        <a:t>OD</a:t>
                      </a:r>
                    </a:p>
                  </a:txBody>
                  <a:tcPr marL="80010" marR="80010" marT="40005" marB="40005" anchor="ctr"/>
                </a:tc>
                <a:tc>
                  <a:txBody>
                    <a:bodyPr/>
                    <a:lstStyle/>
                    <a:p>
                      <a:pPr algn="ctr" fontAlgn="ctr"/>
                      <a:r>
                        <a:rPr lang="en-GB" sz="2000">
                          <a:effectLst/>
                        </a:rPr>
                        <a:t>Required_Thickness</a:t>
                      </a:r>
                    </a:p>
                  </a:txBody>
                  <a:tcPr marL="80010" marR="80010" marT="40005" marB="40005" anchor="ctr"/>
                </a:tc>
                <a:tc>
                  <a:txBody>
                    <a:bodyPr/>
                    <a:lstStyle/>
                    <a:p>
                      <a:pPr algn="ctr" fontAlgn="ctr"/>
                      <a:r>
                        <a:rPr lang="en-GB" sz="2000" dirty="0" err="1">
                          <a:effectLst/>
                        </a:rPr>
                        <a:t>Anode_life</a:t>
                      </a:r>
                      <a:endParaRPr lang="en-GB" sz="2000" dirty="0">
                        <a:effectLst/>
                      </a:endParaRPr>
                    </a:p>
                  </a:txBody>
                  <a:tcPr marL="80010" marR="80010" marT="40005" marB="40005" anchor="ctr"/>
                </a:tc>
                <a:tc>
                  <a:txBody>
                    <a:bodyPr/>
                    <a:lstStyle/>
                    <a:p>
                      <a:pPr algn="ctr" fontAlgn="ctr"/>
                      <a:r>
                        <a:rPr lang="en-GB" sz="2000" dirty="0">
                          <a:effectLst/>
                        </a:rPr>
                        <a:t>Thickness</a:t>
                      </a:r>
                    </a:p>
                  </a:txBody>
                  <a:tcPr marL="80010" marR="80010" marT="40005" marB="40005" anchor="ctr"/>
                </a:tc>
                <a:tc>
                  <a:txBody>
                    <a:bodyPr/>
                    <a:lstStyle/>
                    <a:p>
                      <a:pPr algn="ctr" fontAlgn="ctr"/>
                      <a:r>
                        <a:rPr lang="en-GB" sz="2000">
                          <a:effectLst/>
                        </a:rPr>
                        <a:t>Corrosion_Rate</a:t>
                      </a:r>
                    </a:p>
                  </a:txBody>
                  <a:tcPr marL="80010" marR="80010" marT="40005" marB="40005" anchor="ctr"/>
                </a:tc>
                <a:tc>
                  <a:txBody>
                    <a:bodyPr/>
                    <a:lstStyle/>
                    <a:p>
                      <a:pPr algn="ctr" fontAlgn="ctr"/>
                      <a:r>
                        <a:rPr lang="en-GB" sz="2000" dirty="0" err="1">
                          <a:effectLst/>
                        </a:rPr>
                        <a:t>Remaining_Life</a:t>
                      </a:r>
                      <a:endParaRPr lang="en-GB" sz="2000" dirty="0">
                        <a:effectLst/>
                      </a:endParaRPr>
                    </a:p>
                  </a:txBody>
                  <a:tcPr marL="80010" marR="80010" marT="40005" marB="40005" anchor="ctr"/>
                </a:tc>
                <a:tc>
                  <a:txBody>
                    <a:bodyPr/>
                    <a:lstStyle/>
                    <a:p>
                      <a:pPr algn="ctr" fontAlgn="ctr"/>
                      <a:r>
                        <a:rPr lang="en-GB" sz="2000" dirty="0">
                          <a:effectLst/>
                        </a:rPr>
                        <a:t>OC</a:t>
                      </a:r>
                    </a:p>
                    <a:p>
                      <a:pPr algn="ctr" fontAlgn="ctr"/>
                      <a:r>
                        <a:rPr lang="en-GB" sz="2000" dirty="0">
                          <a:effectLst/>
                        </a:rPr>
                        <a:t>(RL &lt; 5, 0, 1)</a:t>
                      </a:r>
                    </a:p>
                  </a:txBody>
                  <a:tcPr marL="80010" marR="80010" marT="40005" marB="40005" anchor="ctr"/>
                </a:tc>
                <a:tc>
                  <a:txBody>
                    <a:bodyPr/>
                    <a:lstStyle/>
                    <a:p>
                      <a:pPr algn="ctr" fontAlgn="ctr"/>
                      <a:r>
                        <a:rPr lang="en-GB" sz="2000" dirty="0">
                          <a:effectLst/>
                        </a:rPr>
                        <a:t>T (Anode &gt;0 , 1, 0)</a:t>
                      </a:r>
                    </a:p>
                  </a:txBody>
                  <a:tcPr marL="80010" marR="80010" marT="40005" marB="40005" anchor="ctr"/>
                </a:tc>
                <a:extLst>
                  <a:ext uri="{0D108BD9-81ED-4DB2-BD59-A6C34878D82A}">
                    <a16:rowId xmlns:a16="http://schemas.microsoft.com/office/drawing/2014/main" val="2493365752"/>
                  </a:ext>
                </a:extLst>
              </a:tr>
              <a:tr h="700888">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Binary</a:t>
                      </a:r>
                    </a:p>
                  </a:txBody>
                  <a:tcPr marL="96012" marR="96012" marT="48006" marB="48006" anchor="ctr"/>
                </a:tc>
                <a:tc>
                  <a:txBody>
                    <a:bodyPr/>
                    <a:lstStyle/>
                    <a:p>
                      <a:pPr algn="ctr"/>
                      <a:r>
                        <a:rPr lang="en-US" sz="2000" dirty="0"/>
                        <a:t>Binary</a:t>
                      </a:r>
                    </a:p>
                  </a:txBody>
                  <a:tcPr marL="96012" marR="96012" marT="48006" marB="48006" anchor="ctr"/>
                </a:tc>
                <a:extLst>
                  <a:ext uri="{0D108BD9-81ED-4DB2-BD59-A6C34878D82A}">
                    <a16:rowId xmlns:a16="http://schemas.microsoft.com/office/drawing/2014/main" val="804170910"/>
                  </a:ext>
                </a:extLst>
              </a:tr>
            </a:tbl>
          </a:graphicData>
        </a:graphic>
      </p:graphicFrame>
      <p:pic>
        <p:nvPicPr>
          <p:cNvPr id="5" name="Picture 4">
            <a:extLst>
              <a:ext uri="{FF2B5EF4-FFF2-40B4-BE49-F238E27FC236}">
                <a16:creationId xmlns:a16="http://schemas.microsoft.com/office/drawing/2014/main" id="{2196AE77-DA6C-8054-8D91-039CC45987C2}"/>
              </a:ext>
            </a:extLst>
          </p:cNvPr>
          <p:cNvPicPr>
            <a:picLocks noChangeAspect="1"/>
          </p:cNvPicPr>
          <p:nvPr/>
        </p:nvPicPr>
        <p:blipFill>
          <a:blip r:embed="rId2"/>
          <a:stretch>
            <a:fillRect/>
          </a:stretch>
        </p:blipFill>
        <p:spPr>
          <a:xfrm>
            <a:off x="456527" y="4748829"/>
            <a:ext cx="8161020" cy="2922220"/>
          </a:xfrm>
          <a:prstGeom prst="rect">
            <a:avLst/>
          </a:prstGeom>
        </p:spPr>
      </p:pic>
      <p:pic>
        <p:nvPicPr>
          <p:cNvPr id="6" name="Picture 5">
            <a:extLst>
              <a:ext uri="{FF2B5EF4-FFF2-40B4-BE49-F238E27FC236}">
                <a16:creationId xmlns:a16="http://schemas.microsoft.com/office/drawing/2014/main" id="{F43BD699-DF17-9BA7-8B98-F77F6198349D}"/>
              </a:ext>
            </a:extLst>
          </p:cNvPr>
          <p:cNvPicPr>
            <a:picLocks noChangeAspect="1"/>
          </p:cNvPicPr>
          <p:nvPr/>
        </p:nvPicPr>
        <p:blipFill>
          <a:blip r:embed="rId3"/>
          <a:stretch>
            <a:fillRect/>
          </a:stretch>
        </p:blipFill>
        <p:spPr>
          <a:xfrm>
            <a:off x="3673406" y="4748829"/>
            <a:ext cx="8161020" cy="2512814"/>
          </a:xfrm>
          <a:prstGeom prst="rect">
            <a:avLst/>
          </a:prstGeom>
        </p:spPr>
      </p:pic>
      <p:pic>
        <p:nvPicPr>
          <p:cNvPr id="7" name="Picture 6">
            <a:extLst>
              <a:ext uri="{FF2B5EF4-FFF2-40B4-BE49-F238E27FC236}">
                <a16:creationId xmlns:a16="http://schemas.microsoft.com/office/drawing/2014/main" id="{CF273F5B-0C51-DD20-9DF3-9EEDBCB96B04}"/>
              </a:ext>
            </a:extLst>
          </p:cNvPr>
          <p:cNvPicPr>
            <a:picLocks noChangeAspect="1"/>
          </p:cNvPicPr>
          <p:nvPr/>
        </p:nvPicPr>
        <p:blipFill>
          <a:blip r:embed="rId4"/>
          <a:stretch>
            <a:fillRect/>
          </a:stretch>
        </p:blipFill>
        <p:spPr>
          <a:xfrm>
            <a:off x="8252797" y="4800600"/>
            <a:ext cx="3567504" cy="2962842"/>
          </a:xfrm>
          <a:prstGeom prst="rect">
            <a:avLst/>
          </a:prstGeom>
        </p:spPr>
      </p:pic>
      <p:sp>
        <p:nvSpPr>
          <p:cNvPr id="8" name="TextBox 7">
            <a:extLst>
              <a:ext uri="{FF2B5EF4-FFF2-40B4-BE49-F238E27FC236}">
                <a16:creationId xmlns:a16="http://schemas.microsoft.com/office/drawing/2014/main" id="{E2B0A33E-D5E7-5250-CB9F-AFCD1E98C765}"/>
              </a:ext>
            </a:extLst>
          </p:cNvPr>
          <p:cNvSpPr txBox="1"/>
          <p:nvPr/>
        </p:nvSpPr>
        <p:spPr>
          <a:xfrm>
            <a:off x="362397" y="4412801"/>
            <a:ext cx="2376767" cy="434414"/>
          </a:xfrm>
          <a:prstGeom prst="rect">
            <a:avLst/>
          </a:prstGeom>
          <a:noFill/>
        </p:spPr>
        <p:txBody>
          <a:bodyPr wrap="square" rtlCol="0">
            <a:spAutoFit/>
          </a:bodyPr>
          <a:lstStyle/>
          <a:p>
            <a:r>
              <a:rPr lang="en-US" sz="2223" b="1" dirty="0" err="1"/>
              <a:t>DoWhy</a:t>
            </a:r>
            <a:endParaRPr lang="en-US" sz="2223" b="1" dirty="0"/>
          </a:p>
        </p:txBody>
      </p:sp>
      <p:sp>
        <p:nvSpPr>
          <p:cNvPr id="9" name="TextBox 8">
            <a:extLst>
              <a:ext uri="{FF2B5EF4-FFF2-40B4-BE49-F238E27FC236}">
                <a16:creationId xmlns:a16="http://schemas.microsoft.com/office/drawing/2014/main" id="{986D24BC-7392-7B10-AD5F-53DA517BF630}"/>
              </a:ext>
            </a:extLst>
          </p:cNvPr>
          <p:cNvSpPr txBox="1"/>
          <p:nvPr/>
        </p:nvSpPr>
        <p:spPr>
          <a:xfrm>
            <a:off x="3579276" y="4405195"/>
            <a:ext cx="2376767" cy="434414"/>
          </a:xfrm>
          <a:prstGeom prst="rect">
            <a:avLst/>
          </a:prstGeom>
          <a:noFill/>
        </p:spPr>
        <p:txBody>
          <a:bodyPr wrap="square" rtlCol="0">
            <a:spAutoFit/>
          </a:bodyPr>
          <a:lstStyle/>
          <a:p>
            <a:r>
              <a:rPr lang="en-US" sz="2223" b="1" dirty="0" err="1"/>
              <a:t>DoWhy</a:t>
            </a:r>
            <a:r>
              <a:rPr lang="en-US" sz="2223" b="1" dirty="0"/>
              <a:t> +</a:t>
            </a:r>
            <a:r>
              <a:rPr lang="en-US" sz="2223" b="1" dirty="0" err="1"/>
              <a:t>EconML</a:t>
            </a:r>
            <a:endParaRPr lang="en-US" sz="2223" b="1" dirty="0"/>
          </a:p>
        </p:txBody>
      </p:sp>
    </p:spTree>
    <p:extLst>
      <p:ext uri="{BB962C8B-B14F-4D97-AF65-F5344CB8AC3E}">
        <p14:creationId xmlns:p14="http://schemas.microsoft.com/office/powerpoint/2010/main" val="3089355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E2EEA-70D9-8D6A-0E94-74FC547D4C78}"/>
              </a:ext>
            </a:extLst>
          </p:cNvPr>
          <p:cNvPicPr>
            <a:picLocks noChangeAspect="1"/>
          </p:cNvPicPr>
          <p:nvPr/>
        </p:nvPicPr>
        <p:blipFill>
          <a:blip r:embed="rId2"/>
          <a:stretch>
            <a:fillRect/>
          </a:stretch>
        </p:blipFill>
        <p:spPr>
          <a:xfrm>
            <a:off x="291729" y="1326833"/>
            <a:ext cx="5880735" cy="6947535"/>
          </a:xfrm>
          <a:prstGeom prst="rect">
            <a:avLst/>
          </a:prstGeom>
        </p:spPr>
      </p:pic>
      <p:sp>
        <p:nvSpPr>
          <p:cNvPr id="2" name="TextBox 1">
            <a:extLst>
              <a:ext uri="{FF2B5EF4-FFF2-40B4-BE49-F238E27FC236}">
                <a16:creationId xmlns:a16="http://schemas.microsoft.com/office/drawing/2014/main" id="{8B5C0A0B-E440-392F-448E-47C9F48B89C6}"/>
              </a:ext>
            </a:extLst>
          </p:cNvPr>
          <p:cNvSpPr txBox="1"/>
          <p:nvPr/>
        </p:nvSpPr>
        <p:spPr>
          <a:xfrm>
            <a:off x="7072104" y="1326832"/>
            <a:ext cx="3500925" cy="1118576"/>
          </a:xfrm>
          <a:prstGeom prst="rect">
            <a:avLst/>
          </a:prstGeom>
          <a:noFill/>
        </p:spPr>
        <p:txBody>
          <a:bodyPr wrap="square" rtlCol="0">
            <a:spAutoFit/>
          </a:bodyPr>
          <a:lstStyle/>
          <a:p>
            <a:r>
              <a:rPr lang="en-US" sz="2223" dirty="0"/>
              <a:t>https://</a:t>
            </a:r>
            <a:r>
              <a:rPr lang="en-US" sz="2223" dirty="0" err="1"/>
              <a:t>www.kaggle.com</a:t>
            </a:r>
            <a:r>
              <a:rPr lang="en-US" sz="2223" dirty="0"/>
              <a:t>/code/</a:t>
            </a:r>
            <a:r>
              <a:rPr lang="en-US" sz="2223" dirty="0" err="1"/>
              <a:t>jyotiprasadpal</a:t>
            </a:r>
            <a:r>
              <a:rPr lang="en-US" sz="2223" dirty="0"/>
              <a:t>/graphical-models-cancer-dataset</a:t>
            </a:r>
          </a:p>
        </p:txBody>
      </p:sp>
    </p:spTree>
    <p:extLst>
      <p:ext uri="{BB962C8B-B14F-4D97-AF65-F5344CB8AC3E}">
        <p14:creationId xmlns:p14="http://schemas.microsoft.com/office/powerpoint/2010/main" val="1677503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3A4F63-C349-8BE8-5B58-103984C6EBB0}"/>
              </a:ext>
            </a:extLst>
          </p:cNvPr>
          <p:cNvSpPr txBox="1"/>
          <p:nvPr/>
        </p:nvSpPr>
        <p:spPr>
          <a:xfrm>
            <a:off x="395344" y="1677904"/>
            <a:ext cx="6400800" cy="3855223"/>
          </a:xfrm>
          <a:prstGeom prst="rect">
            <a:avLst/>
          </a:prstGeom>
          <a:noFill/>
        </p:spPr>
        <p:txBody>
          <a:bodyPr wrap="square">
            <a:spAutoFit/>
          </a:bodyPr>
          <a:lstStyle/>
          <a:p>
            <a:pPr algn="l">
              <a:buFont typeface="+mj-lt"/>
              <a:buAutoNum type="arabicPeriod"/>
            </a:pPr>
            <a:r>
              <a:rPr lang="en-GB" sz="2223" dirty="0">
                <a:solidFill>
                  <a:srgbClr val="374151"/>
                </a:solidFill>
                <a:latin typeface="Söhne"/>
              </a:rPr>
              <a:t>Material --&gt; </a:t>
            </a:r>
            <a:r>
              <a:rPr lang="en-GB" sz="2223" dirty="0" err="1">
                <a:solidFill>
                  <a:srgbClr val="374151"/>
                </a:solidFill>
                <a:latin typeface="Söhne"/>
              </a:rPr>
              <a:t>Allowable_Stress</a:t>
            </a:r>
            <a:endParaRPr lang="en-GB" sz="2223" dirty="0">
              <a:solidFill>
                <a:srgbClr val="374151"/>
              </a:solidFill>
              <a:latin typeface="Söhne"/>
            </a:endParaRPr>
          </a:p>
          <a:p>
            <a:pPr algn="l">
              <a:buFont typeface="+mj-lt"/>
              <a:buAutoNum type="arabicPeriod"/>
            </a:pPr>
            <a:endParaRPr lang="en-GB" sz="2223" dirty="0">
              <a:solidFill>
                <a:srgbClr val="374151"/>
              </a:solidFill>
              <a:latin typeface="Söhne"/>
            </a:endParaRPr>
          </a:p>
          <a:p>
            <a:pPr algn="l">
              <a:buFont typeface="+mj-lt"/>
              <a:buAutoNum type="arabicPeriod"/>
            </a:pPr>
            <a:r>
              <a:rPr lang="en-GB" sz="2223" dirty="0">
                <a:solidFill>
                  <a:srgbClr val="374151"/>
                </a:solidFill>
                <a:latin typeface="Söhne"/>
              </a:rPr>
              <a:t>Pressure, OD, </a:t>
            </a:r>
            <a:r>
              <a:rPr lang="en-GB" sz="2223" dirty="0" err="1">
                <a:solidFill>
                  <a:srgbClr val="374151"/>
                </a:solidFill>
                <a:latin typeface="Söhne"/>
              </a:rPr>
              <a:t>Allowable_Stress</a:t>
            </a:r>
            <a:r>
              <a:rPr lang="en-GB" sz="2223" dirty="0">
                <a:solidFill>
                  <a:srgbClr val="374151"/>
                </a:solidFill>
                <a:latin typeface="Söhne"/>
              </a:rPr>
              <a:t> --&gt; </a:t>
            </a:r>
            <a:r>
              <a:rPr lang="en-GB" sz="2223" dirty="0" err="1">
                <a:solidFill>
                  <a:srgbClr val="374151"/>
                </a:solidFill>
                <a:latin typeface="Söhne"/>
              </a:rPr>
              <a:t>Required_Thickness</a:t>
            </a:r>
            <a:endParaRPr lang="en-GB" sz="2223" dirty="0">
              <a:solidFill>
                <a:srgbClr val="374151"/>
              </a:solidFill>
              <a:latin typeface="Söhne"/>
            </a:endParaRPr>
          </a:p>
          <a:p>
            <a:pPr algn="l">
              <a:buFont typeface="+mj-lt"/>
              <a:buAutoNum type="arabicPeriod"/>
            </a:pPr>
            <a:endParaRPr lang="en-GB" sz="2223" dirty="0">
              <a:solidFill>
                <a:srgbClr val="374151"/>
              </a:solidFill>
              <a:latin typeface="Söhne"/>
            </a:endParaRPr>
          </a:p>
          <a:p>
            <a:pPr algn="l">
              <a:buFont typeface="+mj-lt"/>
              <a:buAutoNum type="arabicPeriod"/>
            </a:pPr>
            <a:r>
              <a:rPr lang="en-GB" sz="2223" dirty="0" err="1">
                <a:solidFill>
                  <a:srgbClr val="374151"/>
                </a:solidFill>
                <a:latin typeface="Söhne"/>
              </a:rPr>
              <a:t>Initial_Thickness</a:t>
            </a:r>
            <a:r>
              <a:rPr lang="en-GB" sz="2223" dirty="0">
                <a:solidFill>
                  <a:srgbClr val="374151"/>
                </a:solidFill>
                <a:latin typeface="Söhne"/>
              </a:rPr>
              <a:t>, Age, </a:t>
            </a:r>
            <a:r>
              <a:rPr lang="en-GB" sz="2223" dirty="0" err="1">
                <a:solidFill>
                  <a:srgbClr val="374151"/>
                </a:solidFill>
                <a:latin typeface="Söhne"/>
              </a:rPr>
              <a:t>Anode_life</a:t>
            </a:r>
            <a:r>
              <a:rPr lang="en-GB" sz="2223" dirty="0">
                <a:solidFill>
                  <a:srgbClr val="374151"/>
                </a:solidFill>
                <a:latin typeface="Söhne"/>
              </a:rPr>
              <a:t> --&gt; Thickness</a:t>
            </a:r>
          </a:p>
          <a:p>
            <a:pPr algn="l">
              <a:buFont typeface="+mj-lt"/>
              <a:buAutoNum type="arabicPeriod"/>
            </a:pPr>
            <a:endParaRPr lang="en-GB" sz="2223" dirty="0">
              <a:solidFill>
                <a:srgbClr val="374151"/>
              </a:solidFill>
              <a:latin typeface="Söhne"/>
            </a:endParaRPr>
          </a:p>
          <a:p>
            <a:pPr algn="l">
              <a:buFont typeface="+mj-lt"/>
              <a:buAutoNum type="arabicPeriod"/>
            </a:pPr>
            <a:r>
              <a:rPr lang="en-GB" sz="2223" dirty="0" err="1">
                <a:solidFill>
                  <a:srgbClr val="374151"/>
                </a:solidFill>
                <a:latin typeface="Söhne"/>
              </a:rPr>
              <a:t>Initial_Thickness</a:t>
            </a:r>
            <a:r>
              <a:rPr lang="en-GB" sz="2223" dirty="0">
                <a:solidFill>
                  <a:srgbClr val="374151"/>
                </a:solidFill>
                <a:latin typeface="Söhne"/>
              </a:rPr>
              <a:t>, Thickness, Age, </a:t>
            </a:r>
            <a:r>
              <a:rPr lang="en-GB" sz="2223" dirty="0" err="1">
                <a:solidFill>
                  <a:srgbClr val="374151"/>
                </a:solidFill>
                <a:latin typeface="Söhne"/>
              </a:rPr>
              <a:t>Anode_life</a:t>
            </a:r>
            <a:r>
              <a:rPr lang="en-GB" sz="2223" dirty="0">
                <a:solidFill>
                  <a:srgbClr val="374151"/>
                </a:solidFill>
                <a:latin typeface="Söhne"/>
              </a:rPr>
              <a:t> --&gt; </a:t>
            </a:r>
            <a:r>
              <a:rPr lang="en-GB" sz="2223" dirty="0" err="1">
                <a:solidFill>
                  <a:srgbClr val="374151"/>
                </a:solidFill>
                <a:latin typeface="Söhne"/>
              </a:rPr>
              <a:t>Corrosion_Rate</a:t>
            </a:r>
            <a:endParaRPr lang="en-GB" sz="2223" dirty="0">
              <a:solidFill>
                <a:srgbClr val="374151"/>
              </a:solidFill>
              <a:latin typeface="Söhne"/>
            </a:endParaRPr>
          </a:p>
          <a:p>
            <a:pPr algn="l">
              <a:buFont typeface="+mj-lt"/>
              <a:buAutoNum type="arabicPeriod"/>
            </a:pPr>
            <a:r>
              <a:rPr lang="en-GB" sz="2223" dirty="0">
                <a:solidFill>
                  <a:srgbClr val="374151"/>
                </a:solidFill>
                <a:latin typeface="Söhne"/>
              </a:rPr>
              <a:t>Thickness, </a:t>
            </a:r>
            <a:r>
              <a:rPr lang="en-GB" sz="2223" dirty="0" err="1">
                <a:solidFill>
                  <a:srgbClr val="374151"/>
                </a:solidFill>
                <a:latin typeface="Söhne"/>
              </a:rPr>
              <a:t>Required_Thickness</a:t>
            </a:r>
            <a:r>
              <a:rPr lang="en-GB" sz="2223" dirty="0">
                <a:solidFill>
                  <a:srgbClr val="374151"/>
                </a:solidFill>
                <a:latin typeface="Söhne"/>
              </a:rPr>
              <a:t>, </a:t>
            </a:r>
            <a:r>
              <a:rPr lang="en-GB" sz="2223" dirty="0" err="1">
                <a:solidFill>
                  <a:srgbClr val="374151"/>
                </a:solidFill>
                <a:latin typeface="Söhne"/>
              </a:rPr>
              <a:t>Corrosion_Rate</a:t>
            </a:r>
            <a:r>
              <a:rPr lang="en-GB" sz="2223" dirty="0">
                <a:solidFill>
                  <a:srgbClr val="374151"/>
                </a:solidFill>
                <a:latin typeface="Söhne"/>
              </a:rPr>
              <a:t>, Age, </a:t>
            </a:r>
            <a:r>
              <a:rPr lang="en-GB" sz="2223" dirty="0" err="1">
                <a:solidFill>
                  <a:srgbClr val="374151"/>
                </a:solidFill>
                <a:latin typeface="Söhne"/>
              </a:rPr>
              <a:t>Anode_life</a:t>
            </a:r>
            <a:r>
              <a:rPr lang="en-GB" sz="2223" dirty="0">
                <a:solidFill>
                  <a:srgbClr val="374151"/>
                </a:solidFill>
                <a:latin typeface="Söhne"/>
              </a:rPr>
              <a:t> --&gt; </a:t>
            </a:r>
            <a:r>
              <a:rPr lang="en-GB" sz="2223" dirty="0" err="1">
                <a:solidFill>
                  <a:srgbClr val="374151"/>
                </a:solidFill>
                <a:latin typeface="Söhne"/>
              </a:rPr>
              <a:t>Remaining_Life</a:t>
            </a:r>
            <a:endParaRPr lang="en-GB" sz="2223" dirty="0">
              <a:solidFill>
                <a:srgbClr val="374151"/>
              </a:solidFill>
              <a:latin typeface="Söhne"/>
            </a:endParaRPr>
          </a:p>
        </p:txBody>
      </p:sp>
      <p:pic>
        <p:nvPicPr>
          <p:cNvPr id="6" name="Picture 5">
            <a:extLst>
              <a:ext uri="{FF2B5EF4-FFF2-40B4-BE49-F238E27FC236}">
                <a16:creationId xmlns:a16="http://schemas.microsoft.com/office/drawing/2014/main" id="{FD302C16-A999-B841-A7C9-F973567012FB}"/>
              </a:ext>
            </a:extLst>
          </p:cNvPr>
          <p:cNvPicPr>
            <a:picLocks noChangeAspect="1"/>
          </p:cNvPicPr>
          <p:nvPr/>
        </p:nvPicPr>
        <p:blipFill>
          <a:blip r:embed="rId2"/>
          <a:stretch>
            <a:fillRect/>
          </a:stretch>
        </p:blipFill>
        <p:spPr>
          <a:xfrm>
            <a:off x="6138637" y="1366380"/>
            <a:ext cx="6370243" cy="655691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0E83C79-1396-64F8-41CB-A7E7A3DEB7A9}"/>
                  </a:ext>
                </a:extLst>
              </p14:cNvPr>
              <p14:cNvContentPartPr/>
              <p14:nvPr/>
            </p14:nvContentPartPr>
            <p14:xfrm>
              <a:off x="11354749" y="4344791"/>
              <a:ext cx="1197126" cy="761292"/>
            </p14:xfrm>
          </p:contentPart>
        </mc:Choice>
        <mc:Fallback xmlns="">
          <p:pic>
            <p:nvPicPr>
              <p:cNvPr id="7" name="Ink 6">
                <a:extLst>
                  <a:ext uri="{FF2B5EF4-FFF2-40B4-BE49-F238E27FC236}">
                    <a16:creationId xmlns:a16="http://schemas.microsoft.com/office/drawing/2014/main" id="{10E83C79-1396-64F8-41CB-A7E7A3DEB7A9}"/>
                  </a:ext>
                </a:extLst>
              </p:cNvPr>
              <p:cNvPicPr/>
              <p:nvPr/>
            </p:nvPicPr>
            <p:blipFill>
              <a:blip r:embed="rId4"/>
              <a:stretch>
                <a:fillRect/>
              </a:stretch>
            </p:blipFill>
            <p:spPr>
              <a:xfrm>
                <a:off x="11345748" y="4335792"/>
                <a:ext cx="1214768" cy="77892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0867048-9FBD-FAFC-8B97-362C61D7F99B}"/>
                  </a:ext>
                </a:extLst>
              </p14:cNvPr>
              <p14:cNvContentPartPr/>
              <p14:nvPr/>
            </p14:nvContentPartPr>
            <p14:xfrm>
              <a:off x="6311851" y="3593327"/>
              <a:ext cx="839160" cy="745794"/>
            </p14:xfrm>
          </p:contentPart>
        </mc:Choice>
        <mc:Fallback xmlns="">
          <p:pic>
            <p:nvPicPr>
              <p:cNvPr id="8" name="Ink 7">
                <a:extLst>
                  <a:ext uri="{FF2B5EF4-FFF2-40B4-BE49-F238E27FC236}">
                    <a16:creationId xmlns:a16="http://schemas.microsoft.com/office/drawing/2014/main" id="{60867048-9FBD-FAFC-8B97-362C61D7F99B}"/>
                  </a:ext>
                </a:extLst>
              </p:cNvPr>
              <p:cNvPicPr/>
              <p:nvPr/>
            </p:nvPicPr>
            <p:blipFill>
              <a:blip r:embed="rId6"/>
              <a:stretch>
                <a:fillRect/>
              </a:stretch>
            </p:blipFill>
            <p:spPr>
              <a:xfrm>
                <a:off x="6302851" y="3584329"/>
                <a:ext cx="856800" cy="763431"/>
              </a:xfrm>
              <a:prstGeom prst="rect">
                <a:avLst/>
              </a:prstGeom>
            </p:spPr>
          </p:pic>
        </mc:Fallback>
      </mc:AlternateContent>
      <p:sp>
        <p:nvSpPr>
          <p:cNvPr id="9" name="TextBox 8">
            <a:extLst>
              <a:ext uri="{FF2B5EF4-FFF2-40B4-BE49-F238E27FC236}">
                <a16:creationId xmlns:a16="http://schemas.microsoft.com/office/drawing/2014/main" id="{EF2A878C-EBED-E821-0E04-9828479BCF5E}"/>
              </a:ext>
            </a:extLst>
          </p:cNvPr>
          <p:cNvSpPr txBox="1"/>
          <p:nvPr/>
        </p:nvSpPr>
        <p:spPr>
          <a:xfrm>
            <a:off x="6796144" y="2247817"/>
            <a:ext cx="2117912" cy="434414"/>
          </a:xfrm>
          <a:prstGeom prst="rect">
            <a:avLst/>
          </a:prstGeom>
          <a:noFill/>
        </p:spPr>
        <p:txBody>
          <a:bodyPr wrap="square" rtlCol="0">
            <a:spAutoFit/>
          </a:bodyPr>
          <a:lstStyle/>
          <a:p>
            <a:r>
              <a:rPr lang="en-US" sz="2223" dirty="0">
                <a:solidFill>
                  <a:srgbClr val="244DF4"/>
                </a:solidFill>
              </a:rPr>
              <a:t>Mediator</a:t>
            </a:r>
          </a:p>
        </p:txBody>
      </p:sp>
    </p:spTree>
    <p:extLst>
      <p:ext uri="{BB962C8B-B14F-4D97-AF65-F5344CB8AC3E}">
        <p14:creationId xmlns:p14="http://schemas.microsoft.com/office/powerpoint/2010/main" val="1959141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4F006F6-9023-11F6-E8F3-8F0473773215}"/>
              </a:ext>
            </a:extLst>
          </p:cNvPr>
          <p:cNvGraphicFramePr>
            <a:graphicFrameLocks noGrp="1"/>
          </p:cNvGraphicFramePr>
          <p:nvPr>
            <p:ph idx="1"/>
            <p:extLst>
              <p:ext uri="{D42A27DB-BD31-4B8C-83A1-F6EECF244321}">
                <p14:modId xmlns:p14="http://schemas.microsoft.com/office/powerpoint/2010/main" val="3007329583"/>
              </p:ext>
            </p:extLst>
          </p:nvPr>
        </p:nvGraphicFramePr>
        <p:xfrm>
          <a:off x="47168" y="1200150"/>
          <a:ext cx="11041380" cy="4197096"/>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4025371265"/>
                    </a:ext>
                  </a:extLst>
                </a:gridCol>
                <a:gridCol w="788670">
                  <a:extLst>
                    <a:ext uri="{9D8B030D-6E8A-4147-A177-3AD203B41FA5}">
                      <a16:colId xmlns:a16="http://schemas.microsoft.com/office/drawing/2014/main" val="1462957170"/>
                    </a:ext>
                  </a:extLst>
                </a:gridCol>
                <a:gridCol w="788670">
                  <a:extLst>
                    <a:ext uri="{9D8B030D-6E8A-4147-A177-3AD203B41FA5}">
                      <a16:colId xmlns:a16="http://schemas.microsoft.com/office/drawing/2014/main" val="1521576069"/>
                    </a:ext>
                  </a:extLst>
                </a:gridCol>
                <a:gridCol w="788670">
                  <a:extLst>
                    <a:ext uri="{9D8B030D-6E8A-4147-A177-3AD203B41FA5}">
                      <a16:colId xmlns:a16="http://schemas.microsoft.com/office/drawing/2014/main" val="3282795523"/>
                    </a:ext>
                  </a:extLst>
                </a:gridCol>
                <a:gridCol w="788670">
                  <a:extLst>
                    <a:ext uri="{9D8B030D-6E8A-4147-A177-3AD203B41FA5}">
                      <a16:colId xmlns:a16="http://schemas.microsoft.com/office/drawing/2014/main" val="2841142913"/>
                    </a:ext>
                  </a:extLst>
                </a:gridCol>
                <a:gridCol w="788670">
                  <a:extLst>
                    <a:ext uri="{9D8B030D-6E8A-4147-A177-3AD203B41FA5}">
                      <a16:colId xmlns:a16="http://schemas.microsoft.com/office/drawing/2014/main" val="2371084433"/>
                    </a:ext>
                  </a:extLst>
                </a:gridCol>
                <a:gridCol w="788670">
                  <a:extLst>
                    <a:ext uri="{9D8B030D-6E8A-4147-A177-3AD203B41FA5}">
                      <a16:colId xmlns:a16="http://schemas.microsoft.com/office/drawing/2014/main" val="2003383895"/>
                    </a:ext>
                  </a:extLst>
                </a:gridCol>
                <a:gridCol w="788670">
                  <a:extLst>
                    <a:ext uri="{9D8B030D-6E8A-4147-A177-3AD203B41FA5}">
                      <a16:colId xmlns:a16="http://schemas.microsoft.com/office/drawing/2014/main" val="2825759776"/>
                    </a:ext>
                  </a:extLst>
                </a:gridCol>
                <a:gridCol w="788670">
                  <a:extLst>
                    <a:ext uri="{9D8B030D-6E8A-4147-A177-3AD203B41FA5}">
                      <a16:colId xmlns:a16="http://schemas.microsoft.com/office/drawing/2014/main" val="1255406124"/>
                    </a:ext>
                  </a:extLst>
                </a:gridCol>
                <a:gridCol w="788670">
                  <a:extLst>
                    <a:ext uri="{9D8B030D-6E8A-4147-A177-3AD203B41FA5}">
                      <a16:colId xmlns:a16="http://schemas.microsoft.com/office/drawing/2014/main" val="2194318776"/>
                    </a:ext>
                  </a:extLst>
                </a:gridCol>
                <a:gridCol w="788670">
                  <a:extLst>
                    <a:ext uri="{9D8B030D-6E8A-4147-A177-3AD203B41FA5}">
                      <a16:colId xmlns:a16="http://schemas.microsoft.com/office/drawing/2014/main" val="929101330"/>
                    </a:ext>
                  </a:extLst>
                </a:gridCol>
                <a:gridCol w="788670">
                  <a:extLst>
                    <a:ext uri="{9D8B030D-6E8A-4147-A177-3AD203B41FA5}">
                      <a16:colId xmlns:a16="http://schemas.microsoft.com/office/drawing/2014/main" val="1435802983"/>
                    </a:ext>
                  </a:extLst>
                </a:gridCol>
                <a:gridCol w="788670">
                  <a:extLst>
                    <a:ext uri="{9D8B030D-6E8A-4147-A177-3AD203B41FA5}">
                      <a16:colId xmlns:a16="http://schemas.microsoft.com/office/drawing/2014/main" val="1622790245"/>
                    </a:ext>
                  </a:extLst>
                </a:gridCol>
              </a:tblGrid>
              <a:tr h="398450">
                <a:tc rowSpan="2">
                  <a:txBody>
                    <a:bodyPr/>
                    <a:lstStyle/>
                    <a:p>
                      <a:r>
                        <a:rPr lang="en-US" sz="2000" dirty="0"/>
                        <a:t>Method</a:t>
                      </a:r>
                    </a:p>
                  </a:txBody>
                  <a:tcPr marL="96012" marR="96012" marT="48006" marB="480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50000"/>
                      </a:schemeClr>
                    </a:solidFill>
                  </a:tcPr>
                </a:tc>
                <a:tc gridSpan="8">
                  <a:txBody>
                    <a:bodyPr/>
                    <a:lstStyle/>
                    <a:p>
                      <a:pPr algn="ctr"/>
                      <a:r>
                        <a:rPr lang="en-US" sz="2000" dirty="0"/>
                        <a:t>Regression</a:t>
                      </a:r>
                    </a:p>
                  </a:txBody>
                  <a:tcPr marL="96012" marR="96012" marT="48006" marB="48006" anchor="ctr">
                    <a:lnT w="12700" cap="flat" cmpd="sng" algn="ctr">
                      <a:solidFill>
                        <a:schemeClr val="tx1"/>
                      </a:solidFill>
                      <a:prstDash val="solid"/>
                      <a:round/>
                      <a:headEnd type="none" w="med" len="med"/>
                      <a:tailEnd type="none" w="med" len="med"/>
                    </a:lnT>
                    <a:solidFill>
                      <a:schemeClr val="accent5">
                        <a:lumMod val="50000"/>
                      </a:schemeClr>
                    </a:solidFill>
                  </a:tcPr>
                </a:tc>
                <a:tc hMerge="1">
                  <a:txBody>
                    <a:bodyPr/>
                    <a:lstStyle/>
                    <a:p>
                      <a:endParaRPr lang="en-US" dirty="0"/>
                    </a:p>
                  </a:txBody>
                  <a:tcPr/>
                </a:tc>
                <a:tc hMerge="1">
                  <a:txBody>
                    <a:bodyPr/>
                    <a:lstStyle/>
                    <a:p>
                      <a:r>
                        <a:rPr lang="en-US" dirty="0"/>
                        <a:t>Regression</a:t>
                      </a:r>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rowSpan="2"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900" dirty="0">
                          <a:effectLst/>
                        </a:rPr>
                        <a:t>Instrumental Variables</a:t>
                      </a:r>
                    </a:p>
                  </a:txBody>
                  <a:tcPr marL="96012" marR="96012" marT="48006" marB="48006" anchor="ctr">
                    <a:lnT w="12700" cap="flat" cmpd="sng" algn="ctr">
                      <a:solidFill>
                        <a:schemeClr val="tx1"/>
                      </a:solidFill>
                      <a:prstDash val="solid"/>
                      <a:round/>
                      <a:headEnd type="none" w="med" len="med"/>
                      <a:tailEnd type="none" w="med" len="med"/>
                    </a:lnT>
                    <a:solidFill>
                      <a:schemeClr val="accent5">
                        <a:lumMod val="50000"/>
                      </a:schemeClr>
                    </a:solidFill>
                  </a:tcPr>
                </a:tc>
                <a:tc rowSpan="2" hMerge="1">
                  <a:txBody>
                    <a:bodyPr/>
                    <a:lstStyle/>
                    <a:p>
                      <a:pPr algn="ctr"/>
                      <a:endParaRPr lang="en-US" dirty="0"/>
                    </a:p>
                  </a:txBody>
                  <a:tcPr anchor="ctr">
                    <a:lnT w="12700" cap="flat" cmpd="sng" algn="ctr">
                      <a:solidFill>
                        <a:schemeClr val="tx1"/>
                      </a:solidFill>
                      <a:prstDash val="solid"/>
                      <a:round/>
                      <a:headEnd type="none" w="med" len="med"/>
                      <a:tailEnd type="none" w="med" len="med"/>
                    </a:lnT>
                    <a:solidFill>
                      <a:schemeClr val="accent5">
                        <a:lumMod val="50000"/>
                      </a:schemeClr>
                    </a:solidFill>
                  </a:tcPr>
                </a:tc>
                <a:tc rowSpan="2" gridSpan="2">
                  <a:txBody>
                    <a:bodyPr/>
                    <a:lstStyle/>
                    <a:p>
                      <a:pPr algn="ctr"/>
                      <a:r>
                        <a:rPr lang="en-US" sz="2000" dirty="0"/>
                        <a:t>Bayesian Network</a:t>
                      </a:r>
                    </a:p>
                  </a:txBody>
                  <a:tcPr marL="96012" marR="96012" marT="48006" marB="48006"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50000"/>
                      </a:schemeClr>
                    </a:solidFill>
                  </a:tcPr>
                </a:tc>
                <a:tc rowSpan="2" hMerge="1">
                  <a:txBody>
                    <a:bodyPr/>
                    <a:lstStyle/>
                    <a:p>
                      <a:endParaRPr lang="en-US"/>
                    </a:p>
                  </a:txBody>
                  <a:tcPr/>
                </a:tc>
                <a:extLst>
                  <a:ext uri="{0D108BD9-81ED-4DB2-BD59-A6C34878D82A}">
                    <a16:rowId xmlns:a16="http://schemas.microsoft.com/office/drawing/2014/main" val="2170266454"/>
                  </a:ext>
                </a:extLst>
              </a:tr>
              <a:tr h="700888">
                <a:tc vMerge="1">
                  <a:txBody>
                    <a:bodyPr/>
                    <a:lstStyle/>
                    <a:p>
                      <a:endParaRPr lang="en-US" dirty="0"/>
                    </a:p>
                  </a:txBody>
                  <a:tcPr/>
                </a:tc>
                <a:tc gridSpan="4">
                  <a:txBody>
                    <a:bodyPr/>
                    <a:lstStyle/>
                    <a:p>
                      <a:pPr algn="ctr"/>
                      <a:r>
                        <a:rPr lang="en-US" sz="2000" b="1" dirty="0">
                          <a:solidFill>
                            <a:schemeClr val="bg1"/>
                          </a:solidFill>
                        </a:rPr>
                        <a:t>Linear Regression</a:t>
                      </a:r>
                    </a:p>
                  </a:txBody>
                  <a:tcPr marL="96012" marR="96012" marT="48006" marB="48006" anchor="ctr">
                    <a:solidFill>
                      <a:schemeClr val="accent5">
                        <a:lumMod val="50000"/>
                      </a:schemeClr>
                    </a:solidFill>
                  </a:tcPr>
                </a:tc>
                <a:tc hMerge="1">
                  <a:txBody>
                    <a:bodyPr/>
                    <a:lstStyle/>
                    <a:p>
                      <a:endParaRPr lang="en-US"/>
                    </a:p>
                  </a:txBody>
                  <a:tcPr/>
                </a:tc>
                <a:tc hMerge="1">
                  <a:txBody>
                    <a:bodyPr/>
                    <a:lstStyle/>
                    <a:p>
                      <a:r>
                        <a:rPr lang="en-US" dirty="0"/>
                        <a:t>Linear Regression</a:t>
                      </a:r>
                    </a:p>
                  </a:txBody>
                  <a:tcPr/>
                </a:tc>
                <a:tc hMerge="1">
                  <a:txBody>
                    <a:bodyPr/>
                    <a:lstStyle/>
                    <a:p>
                      <a:endParaRPr lang="en-US"/>
                    </a:p>
                  </a:txBody>
                  <a:tcPr/>
                </a:tc>
                <a:tc gridSpan="2">
                  <a:txBody>
                    <a:bodyPr/>
                    <a:lstStyle/>
                    <a:p>
                      <a:pPr algn="ctr"/>
                      <a:r>
                        <a:rPr lang="en-US" sz="2000" b="1" dirty="0" err="1">
                          <a:solidFill>
                            <a:schemeClr val="bg1"/>
                          </a:solidFill>
                        </a:rPr>
                        <a:t>DoubleML</a:t>
                      </a:r>
                      <a:endParaRPr lang="en-US" sz="2000" b="1" dirty="0">
                        <a:solidFill>
                          <a:schemeClr val="bg1"/>
                        </a:solidFill>
                      </a:endParaRPr>
                    </a:p>
                  </a:txBody>
                  <a:tcPr marL="96012" marR="96012" marT="48006" marB="48006" anchor="ctr">
                    <a:solidFill>
                      <a:schemeClr val="accent5">
                        <a:lumMod val="50000"/>
                      </a:schemeClr>
                    </a:solidFill>
                  </a:tcPr>
                </a:tc>
                <a:tc hMerge="1">
                  <a:txBody>
                    <a:bodyPr/>
                    <a:lstStyle/>
                    <a:p>
                      <a:endParaRPr lang="en-US"/>
                    </a:p>
                  </a:txBody>
                  <a:tcPr/>
                </a:tc>
                <a:tc gridSpan="2">
                  <a:txBody>
                    <a:bodyPr/>
                    <a:lstStyle/>
                    <a:p>
                      <a:pPr algn="ctr"/>
                      <a:r>
                        <a:rPr lang="en-US" sz="2000" b="1" dirty="0">
                          <a:solidFill>
                            <a:schemeClr val="bg1"/>
                          </a:solidFill>
                        </a:rPr>
                        <a:t>Meta-Learner</a:t>
                      </a:r>
                    </a:p>
                  </a:txBody>
                  <a:tcPr marL="96012" marR="96012" marT="48006" marB="48006" anchor="ctr">
                    <a:solidFill>
                      <a:schemeClr val="accent5">
                        <a:lumMod val="50000"/>
                      </a:schemeClr>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gridSpan="2" vMerge="1">
                  <a:txBody>
                    <a:bodyPr/>
                    <a:lstStyle/>
                    <a:p>
                      <a:r>
                        <a:rPr lang="en-US" dirty="0"/>
                        <a:t>Bayesian Network</a:t>
                      </a:r>
                    </a:p>
                  </a:txBody>
                  <a:tcPr/>
                </a:tc>
                <a:tc hMerge="1" vMerge="1">
                  <a:txBody>
                    <a:bodyPr/>
                    <a:lstStyle/>
                    <a:p>
                      <a:endParaRPr lang="en-US"/>
                    </a:p>
                  </a:txBody>
                  <a:tcPr/>
                </a:tc>
                <a:extLst>
                  <a:ext uri="{0D108BD9-81ED-4DB2-BD59-A6C34878D82A}">
                    <a16:rowId xmlns:a16="http://schemas.microsoft.com/office/drawing/2014/main" val="2753263037"/>
                  </a:ext>
                </a:extLst>
              </a:tr>
              <a:tr h="700888">
                <a:tc>
                  <a:txBody>
                    <a:bodyPr/>
                    <a:lstStyle/>
                    <a:p>
                      <a:pPr algn="ctr"/>
                      <a:r>
                        <a:rPr lang="en-US" sz="2000" b="1" dirty="0"/>
                        <a:t>Python libraries</a:t>
                      </a:r>
                    </a:p>
                  </a:txBody>
                  <a:tcPr marL="96012" marR="96012" marT="48006" marB="48006" anchor="ctr">
                    <a:lnL w="12700" cap="flat" cmpd="sng" algn="ctr">
                      <a:solidFill>
                        <a:schemeClr val="tx1"/>
                      </a:solidFill>
                      <a:prstDash val="solid"/>
                      <a:round/>
                      <a:headEnd type="none" w="med" len="med"/>
                      <a:tailEnd type="none" w="med" len="med"/>
                    </a:lnL>
                    <a:solidFill>
                      <a:schemeClr val="accent5">
                        <a:lumMod val="75000"/>
                      </a:schemeClr>
                    </a:solidFill>
                  </a:tcPr>
                </a:tc>
                <a:tc gridSpan="2">
                  <a:txBody>
                    <a:bodyPr/>
                    <a:lstStyle/>
                    <a:p>
                      <a:pPr algn="ctr"/>
                      <a:r>
                        <a:rPr lang="en-US" sz="2000" b="1" dirty="0" err="1"/>
                        <a:t>statsmodels</a:t>
                      </a:r>
                      <a:r>
                        <a:rPr lang="en-US" sz="2000" b="1" dirty="0"/>
                        <a:t> (OLS)</a:t>
                      </a:r>
                    </a:p>
                  </a:txBody>
                  <a:tcPr marL="96012" marR="96012" marT="48006" marB="48006" anchor="ctr">
                    <a:solidFill>
                      <a:schemeClr val="accent5">
                        <a:lumMod val="75000"/>
                      </a:schemeClr>
                    </a:solidFill>
                  </a:tcPr>
                </a:tc>
                <a:tc hMerge="1">
                  <a:txBody>
                    <a:bodyPr/>
                    <a:lstStyle/>
                    <a:p>
                      <a:endParaRPr lang="en-US"/>
                    </a:p>
                  </a:txBody>
                  <a:tcPr/>
                </a:tc>
                <a:tc gridSpan="2">
                  <a:txBody>
                    <a:bodyPr/>
                    <a:lstStyle/>
                    <a:p>
                      <a:pPr algn="ctr"/>
                      <a:r>
                        <a:rPr lang="en-US" sz="2000" b="1" dirty="0" err="1">
                          <a:solidFill>
                            <a:srgbClr val="FF0000"/>
                          </a:solidFill>
                        </a:rPr>
                        <a:t>DoWhy</a:t>
                      </a:r>
                      <a:endParaRPr lang="en-US" sz="2000" b="1" dirty="0">
                        <a:solidFill>
                          <a:srgbClr val="FF0000"/>
                        </a:solidFill>
                      </a:endParaRPr>
                    </a:p>
                  </a:txBody>
                  <a:tcPr marL="96012" marR="96012" marT="48006" marB="48006" anchor="ctr">
                    <a:solidFill>
                      <a:schemeClr val="accent5">
                        <a:lumMod val="75000"/>
                      </a:schemeClr>
                    </a:solidFill>
                  </a:tcPr>
                </a:tc>
                <a:tc hMerge="1">
                  <a:txBody>
                    <a:bodyPr/>
                    <a:lstStyle/>
                    <a:p>
                      <a:endParaRPr lang="en-US"/>
                    </a:p>
                  </a:txBody>
                  <a:tcPr/>
                </a:tc>
                <a:tc gridSpan="2">
                  <a:txBody>
                    <a:bodyPr/>
                    <a:lstStyle/>
                    <a:p>
                      <a:pPr algn="ctr"/>
                      <a:r>
                        <a:rPr lang="en-US" sz="2000" b="1" dirty="0" err="1"/>
                        <a:t>EconML</a:t>
                      </a:r>
                      <a:endParaRPr lang="en-US" sz="2000" b="1" dirty="0"/>
                    </a:p>
                  </a:txBody>
                  <a:tcPr marL="96012" marR="96012" marT="48006" marB="48006" anchor="ctr">
                    <a:solidFill>
                      <a:schemeClr val="accent5">
                        <a:lumMod val="75000"/>
                      </a:schemeClr>
                    </a:solidFill>
                  </a:tcPr>
                </a:tc>
                <a:tc hMerge="1">
                  <a:txBody>
                    <a:bodyPr/>
                    <a:lstStyle/>
                    <a:p>
                      <a:endParaRPr lang="en-US"/>
                    </a:p>
                  </a:txBody>
                  <a:tcPr/>
                </a:tc>
                <a:tc gridSpan="2">
                  <a:txBody>
                    <a:bodyPr/>
                    <a:lstStyle/>
                    <a:p>
                      <a:pPr algn="ctr"/>
                      <a:r>
                        <a:rPr lang="en-US" sz="2000" b="1" dirty="0" err="1"/>
                        <a:t>CausalML</a:t>
                      </a:r>
                      <a:endParaRPr lang="en-US" sz="2000" b="1" dirty="0"/>
                    </a:p>
                  </a:txBody>
                  <a:tcPr marL="96012" marR="96012" marT="48006" marB="48006" anchor="ctr">
                    <a:solidFill>
                      <a:schemeClr val="accent5">
                        <a:lumMod val="75000"/>
                      </a:schemeClr>
                    </a:solidFill>
                  </a:tcPr>
                </a:tc>
                <a:tc hMerge="1">
                  <a:txBody>
                    <a:bodyPr/>
                    <a:lstStyle/>
                    <a:p>
                      <a:endParaRPr lang="en-US"/>
                    </a:p>
                  </a:txBody>
                  <a:tcPr/>
                </a:tc>
                <a:tc gridSpan="2">
                  <a:txBody>
                    <a:bodyPr/>
                    <a:lstStyle/>
                    <a:p>
                      <a:pPr algn="ctr"/>
                      <a:r>
                        <a:rPr lang="en-US" sz="2000" b="1" dirty="0" err="1">
                          <a:solidFill>
                            <a:srgbClr val="FF0000"/>
                          </a:solidFill>
                        </a:rPr>
                        <a:t>DoWhy</a:t>
                      </a:r>
                      <a:endParaRPr lang="en-US" sz="2000" b="1" dirty="0">
                        <a:solidFill>
                          <a:srgbClr val="FF0000"/>
                        </a:solidFill>
                      </a:endParaRPr>
                    </a:p>
                  </a:txBody>
                  <a:tcPr marL="96012" marR="96012" marT="48006" marB="48006" anchor="ctr">
                    <a:solidFill>
                      <a:schemeClr val="accent5">
                        <a:lumMod val="75000"/>
                      </a:schemeClr>
                    </a:solidFill>
                  </a:tcPr>
                </a:tc>
                <a:tc hMerge="1">
                  <a:txBody>
                    <a:bodyPr/>
                    <a:lstStyle/>
                    <a:p>
                      <a:pPr algn="ctr"/>
                      <a:endParaRPr lang="en-US" b="1" dirty="0"/>
                    </a:p>
                  </a:txBody>
                  <a:tcPr anchor="ctr">
                    <a:solidFill>
                      <a:schemeClr val="accent5">
                        <a:lumMod val="75000"/>
                      </a:schemeClr>
                    </a:solidFill>
                  </a:tcPr>
                </a:tc>
                <a:tc gridSpan="2">
                  <a:txBody>
                    <a:bodyPr/>
                    <a:lstStyle/>
                    <a:p>
                      <a:pPr algn="ctr"/>
                      <a:r>
                        <a:rPr lang="en-US" sz="2000" b="1" dirty="0" err="1"/>
                        <a:t>CausalNex</a:t>
                      </a:r>
                      <a:endParaRPr lang="en-US" sz="2000" b="1" dirty="0"/>
                    </a:p>
                  </a:txBody>
                  <a:tcPr marL="96012" marR="96012" marT="48006" marB="48006" anchor="ctr">
                    <a:lnR w="12700" cap="flat" cmpd="sng" algn="ctr">
                      <a:solidFill>
                        <a:schemeClr val="tx1"/>
                      </a:solidFill>
                      <a:prstDash val="solid"/>
                      <a:round/>
                      <a:headEnd type="none" w="med" len="med"/>
                      <a:tailEnd type="none" w="med" len="med"/>
                    </a:lnR>
                    <a:solidFill>
                      <a:schemeClr val="accent5">
                        <a:lumMod val="75000"/>
                      </a:schemeClr>
                    </a:solidFill>
                  </a:tcPr>
                </a:tc>
                <a:tc hMerge="1">
                  <a:txBody>
                    <a:bodyPr/>
                    <a:lstStyle/>
                    <a:p>
                      <a:endParaRPr lang="en-US"/>
                    </a:p>
                  </a:txBody>
                  <a:tcPr/>
                </a:tc>
                <a:extLst>
                  <a:ext uri="{0D108BD9-81ED-4DB2-BD59-A6C34878D82A}">
                    <a16:rowId xmlns:a16="http://schemas.microsoft.com/office/drawing/2014/main" val="1890153760"/>
                  </a:ext>
                </a:extLst>
              </a:tr>
              <a:tr h="768096">
                <a:tc>
                  <a:txBody>
                    <a:bodyPr/>
                    <a:lstStyle/>
                    <a:p>
                      <a:pPr algn="r"/>
                      <a:r>
                        <a:rPr lang="en-US" sz="1500" b="1" dirty="0"/>
                        <a:t>Evaluation</a:t>
                      </a:r>
                    </a:p>
                    <a:p>
                      <a:pPr algn="r"/>
                      <a:endParaRPr lang="en-US" sz="1500" b="1" dirty="0"/>
                    </a:p>
                    <a:p>
                      <a:pPr algn="l"/>
                      <a:r>
                        <a:rPr lang="en-US" sz="1500" b="1" dirty="0"/>
                        <a:t>Data Structure</a:t>
                      </a:r>
                    </a:p>
                  </a:txBody>
                  <a:tcPr marL="96012" marR="96012" marT="48006" marB="48006">
                    <a:lnL w="12700" cap="flat" cmpd="sng" algn="ctr">
                      <a:solidFill>
                        <a:schemeClr val="tx1"/>
                      </a:solidFill>
                      <a:prstDash val="solid"/>
                      <a:round/>
                      <a:headEnd type="none" w="med" len="med"/>
                      <a:tailEnd type="none" w="med" len="med"/>
                    </a:lnL>
                    <a:lnTlToBr w="12700" cap="flat" cmpd="sng" algn="ctr">
                      <a:solidFill>
                        <a:schemeClr val="tx1"/>
                      </a:solidFill>
                      <a:prstDash val="solid"/>
                      <a:round/>
                      <a:headEnd type="none" w="med" len="med"/>
                      <a:tailEnd type="none" w="med" len="med"/>
                    </a:lnTlToB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algn="ctr"/>
                      <a:r>
                        <a:rPr lang="en-US" sz="1700" b="1" dirty="0"/>
                        <a:t>MAPE</a:t>
                      </a:r>
                    </a:p>
                  </a:txBody>
                  <a:tcPr marL="96012" marR="96012" marT="48006" marB="48006" anchor="ct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t>MAPE</a:t>
                      </a:r>
                    </a:p>
                  </a:txBody>
                  <a:tcPr marL="96012" marR="96012" marT="48006" marB="48006" anchor="ct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t>MAPE</a:t>
                      </a:r>
                    </a:p>
                  </a:txBody>
                  <a:tcPr marL="96012" marR="96012" marT="48006" marB="48006" anchor="ct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t>MAPE</a:t>
                      </a:r>
                    </a:p>
                  </a:txBody>
                  <a:tcPr marL="96012" marR="96012" marT="48006" marB="48006" anchor="ct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t>MAPE</a:t>
                      </a:r>
                    </a:p>
                  </a:txBody>
                  <a:tcPr marL="96012" marR="96012" marT="48006" marB="48006" anchor="ctr">
                    <a:solidFill>
                      <a:schemeClr val="accent5">
                        <a:lumMod val="60000"/>
                        <a:lumOff val="40000"/>
                      </a:schemeClr>
                    </a:solidFill>
                  </a:tcPr>
                </a:tc>
                <a:tc>
                  <a:txBody>
                    <a:bodyPr/>
                    <a:lstStyle/>
                    <a:p>
                      <a:pPr algn="ctr"/>
                      <a:r>
                        <a:rPr lang="en-US" sz="1700" b="1" dirty="0"/>
                        <a:t>ATE</a:t>
                      </a:r>
                    </a:p>
                  </a:txBody>
                  <a:tcPr marL="96012" marR="96012" marT="48006" marB="48006"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b="1" dirty="0"/>
                        <a:t>MAPE</a:t>
                      </a:r>
                    </a:p>
                  </a:txBody>
                  <a:tcPr marL="96012" marR="96012" marT="48006" marB="48006" anchor="ctr">
                    <a:lnR w="12700" cap="flat" cmpd="sng" algn="ctr">
                      <a:solidFill>
                        <a:schemeClr val="tx1"/>
                      </a:solidFill>
                      <a:prstDash val="solid"/>
                      <a:round/>
                      <a:headEnd type="none" w="med" len="med"/>
                      <a:tailEnd type="none" w="med" len="med"/>
                    </a:lnR>
                    <a:solidFill>
                      <a:schemeClr val="accent5">
                        <a:lumMod val="60000"/>
                        <a:lumOff val="40000"/>
                      </a:schemeClr>
                    </a:solidFill>
                  </a:tcPr>
                </a:tc>
                <a:extLst>
                  <a:ext uri="{0D108BD9-81ED-4DB2-BD59-A6C34878D82A}">
                    <a16:rowId xmlns:a16="http://schemas.microsoft.com/office/drawing/2014/main" val="3917461912"/>
                  </a:ext>
                </a:extLst>
              </a:tr>
              <a:tr h="398450">
                <a:tc>
                  <a:txBody>
                    <a:bodyPr/>
                    <a:lstStyle/>
                    <a:p>
                      <a:pPr algn="ctr"/>
                      <a:r>
                        <a:rPr lang="en-US" sz="2000" dirty="0"/>
                        <a:t>data1</a:t>
                      </a:r>
                    </a:p>
                  </a:txBody>
                  <a:tcPr marL="96012" marR="96012" marT="48006" marB="48006">
                    <a:lnL w="12700" cap="flat" cmpd="sng" algn="ctr">
                      <a:solidFill>
                        <a:schemeClr val="tx1"/>
                      </a:solidFill>
                      <a:prstDash val="solid"/>
                      <a:round/>
                      <a:headEnd type="none" w="med" len="med"/>
                      <a:tailEnd type="none" w="med" len="med"/>
                    </a:lnL>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37718424"/>
                  </a:ext>
                </a:extLst>
              </a:tr>
              <a:tr h="398450">
                <a:tc>
                  <a:txBody>
                    <a:bodyPr/>
                    <a:lstStyle/>
                    <a:p>
                      <a:pPr algn="ctr"/>
                      <a:r>
                        <a:rPr lang="en-US" sz="2000" dirty="0"/>
                        <a:t>data2</a:t>
                      </a:r>
                    </a:p>
                  </a:txBody>
                  <a:tcPr marL="96012" marR="96012" marT="48006" marB="48006">
                    <a:lnL w="12700" cap="flat" cmpd="sng" algn="ctr">
                      <a:solidFill>
                        <a:schemeClr val="tx1"/>
                      </a:solidFill>
                      <a:prstDash val="solid"/>
                      <a:round/>
                      <a:headEnd type="none" w="med" len="med"/>
                      <a:tailEnd type="none" w="med" len="med"/>
                    </a:lnL>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solidFill>
                      <a:schemeClr val="accent5">
                        <a:lumMod val="20000"/>
                        <a:lumOff val="80000"/>
                      </a:schemeClr>
                    </a:solidFill>
                  </a:tcPr>
                </a:tc>
                <a:tc>
                  <a:txBody>
                    <a:bodyPr/>
                    <a:lstStyle/>
                    <a:p>
                      <a:endParaRPr lang="en-US" sz="2000" dirty="0"/>
                    </a:p>
                  </a:txBody>
                  <a:tcPr marL="96012" marR="96012" marT="48006" marB="48006">
                    <a:lnR w="12700" cap="flat" cmpd="sng" algn="ctr">
                      <a:solidFill>
                        <a:schemeClr val="tx1"/>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3172193699"/>
                  </a:ext>
                </a:extLst>
              </a:tr>
              <a:tr h="398450">
                <a:tc>
                  <a:txBody>
                    <a:bodyPr/>
                    <a:lstStyle/>
                    <a:p>
                      <a:pPr algn="ctr"/>
                      <a:r>
                        <a:rPr lang="en-US" sz="2000" dirty="0"/>
                        <a:t>data3</a:t>
                      </a:r>
                    </a:p>
                  </a:txBody>
                  <a:tcPr marL="96012" marR="96012" marT="48006" marB="48006">
                    <a:lnL w="12700" cap="flat" cmpd="sng" algn="ctr">
                      <a:solidFill>
                        <a:schemeClr val="tx1"/>
                      </a:solidFill>
                      <a:prstDash val="solid"/>
                      <a:round/>
                      <a:headEnd type="none" w="med" len="med"/>
                      <a:tailEnd type="none" w="med" len="med"/>
                    </a:lnL>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noFill/>
                  </a:tcPr>
                </a:tc>
                <a:tc>
                  <a:txBody>
                    <a:bodyPr/>
                    <a:lstStyle/>
                    <a:p>
                      <a:endParaRPr lang="en-US" sz="2000" dirty="0"/>
                    </a:p>
                  </a:txBody>
                  <a:tcPr marL="96012" marR="96012" marT="48006" marB="48006">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93644864"/>
                  </a:ext>
                </a:extLst>
              </a:tr>
              <a:tr h="398450">
                <a:tc>
                  <a:txBody>
                    <a:bodyPr/>
                    <a:lstStyle/>
                    <a:p>
                      <a:pPr algn="ctr"/>
                      <a:r>
                        <a:rPr lang="en-US" sz="2000" dirty="0"/>
                        <a:t>data4</a:t>
                      </a:r>
                    </a:p>
                  </a:txBody>
                  <a:tcPr marL="96012" marR="96012" marT="48006" marB="4800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dirty="0"/>
                    </a:p>
                  </a:txBody>
                  <a:tcPr marL="96012" marR="96012" marT="48006" marB="48006">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39720736"/>
                  </a:ext>
                </a:extLst>
              </a:tr>
            </a:tbl>
          </a:graphicData>
        </a:graphic>
      </p:graphicFrame>
      <p:sp>
        <p:nvSpPr>
          <p:cNvPr id="8" name="TextBox 7">
            <a:extLst>
              <a:ext uri="{FF2B5EF4-FFF2-40B4-BE49-F238E27FC236}">
                <a16:creationId xmlns:a16="http://schemas.microsoft.com/office/drawing/2014/main" id="{024E9677-5660-3533-ED63-9074B69931FF}"/>
              </a:ext>
            </a:extLst>
          </p:cNvPr>
          <p:cNvSpPr txBox="1"/>
          <p:nvPr/>
        </p:nvSpPr>
        <p:spPr>
          <a:xfrm>
            <a:off x="4191965" y="7951958"/>
            <a:ext cx="7109347" cy="1118576"/>
          </a:xfrm>
          <a:prstGeom prst="rect">
            <a:avLst/>
          </a:prstGeom>
          <a:noFill/>
        </p:spPr>
        <p:txBody>
          <a:bodyPr wrap="square">
            <a:spAutoFit/>
          </a:bodyPr>
          <a:lstStyle/>
          <a:p>
            <a:r>
              <a:rPr lang="en-GB" sz="2223" dirty="0">
                <a:solidFill>
                  <a:srgbClr val="374151"/>
                </a:solidFill>
                <a:latin typeface="Söhne"/>
              </a:rPr>
              <a:t>RCT: treatment assignment is random and independent of covariates.</a:t>
            </a:r>
          </a:p>
          <a:p>
            <a:endParaRPr lang="en-US" sz="2223" dirty="0"/>
          </a:p>
        </p:txBody>
      </p:sp>
      <p:sp>
        <p:nvSpPr>
          <p:cNvPr id="9" name="TextBox 8">
            <a:extLst>
              <a:ext uri="{FF2B5EF4-FFF2-40B4-BE49-F238E27FC236}">
                <a16:creationId xmlns:a16="http://schemas.microsoft.com/office/drawing/2014/main" id="{EBA145C1-0A1E-D40C-F373-FBDFEC553DAB}"/>
              </a:ext>
            </a:extLst>
          </p:cNvPr>
          <p:cNvSpPr txBox="1"/>
          <p:nvPr/>
        </p:nvSpPr>
        <p:spPr>
          <a:xfrm>
            <a:off x="20779" y="5264065"/>
            <a:ext cx="4371708" cy="3513141"/>
          </a:xfrm>
          <a:prstGeom prst="rect">
            <a:avLst/>
          </a:prstGeom>
          <a:noFill/>
        </p:spPr>
        <p:txBody>
          <a:bodyPr wrap="square" rtlCol="0">
            <a:spAutoFit/>
          </a:bodyPr>
          <a:lstStyle/>
          <a:p>
            <a:r>
              <a:rPr lang="en-US" sz="2223" dirty="0" err="1"/>
              <a:t>statsmodels</a:t>
            </a:r>
            <a:r>
              <a:rPr lang="en-US" sz="2223" dirty="0"/>
              <a:t> : Direct causes vs all of the variables</a:t>
            </a:r>
          </a:p>
          <a:p>
            <a:r>
              <a:rPr lang="en-US" sz="2223" dirty="0" err="1"/>
              <a:t>Dowhy</a:t>
            </a:r>
            <a:r>
              <a:rPr lang="en-US" sz="2223" dirty="0"/>
              <a:t> : get all the coefficients of the arrows</a:t>
            </a:r>
          </a:p>
          <a:p>
            <a:endParaRPr lang="en-US" sz="2223" dirty="0"/>
          </a:p>
          <a:p>
            <a:r>
              <a:rPr lang="en-US" sz="2223" dirty="0"/>
              <a:t>**Estimation of causal graphs (has been estimated)</a:t>
            </a:r>
          </a:p>
          <a:p>
            <a:r>
              <a:rPr lang="en-US" sz="2223" dirty="0">
                <a:highlight>
                  <a:srgbClr val="FFFF00"/>
                </a:highlight>
              </a:rPr>
              <a:t>**Comparing coefficients of all the variables.(Direct causes) </a:t>
            </a:r>
          </a:p>
          <a:p>
            <a:r>
              <a:rPr lang="en-US" sz="2223" dirty="0">
                <a:highlight>
                  <a:srgbClr val="FFFF00"/>
                </a:highlight>
              </a:rPr>
              <a:t>-&gt; Obtain predictions -&gt; MAPE</a:t>
            </a:r>
          </a:p>
        </p:txBody>
      </p:sp>
    </p:spTree>
    <p:extLst>
      <p:ext uri="{BB962C8B-B14F-4D97-AF65-F5344CB8AC3E}">
        <p14:creationId xmlns:p14="http://schemas.microsoft.com/office/powerpoint/2010/main" val="210880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747C-9422-8CC3-02E5-25DE35643666}"/>
              </a:ext>
            </a:extLst>
          </p:cNvPr>
          <p:cNvSpPr>
            <a:spLocks noGrp="1"/>
          </p:cNvSpPr>
          <p:nvPr>
            <p:ph type="title"/>
          </p:nvPr>
        </p:nvSpPr>
        <p:spPr>
          <a:xfrm>
            <a:off x="1440177" y="1566459"/>
            <a:ext cx="10546224" cy="921615"/>
          </a:xfrm>
        </p:spPr>
        <p:txBody>
          <a:bodyPr anchor="ctr">
            <a:normAutofit/>
          </a:bodyPr>
          <a:lstStyle/>
          <a:p>
            <a:r>
              <a:rPr lang="en-US" sz="4200" dirty="0">
                <a:solidFill>
                  <a:srgbClr val="FFFFFF"/>
                </a:solidFill>
              </a:rPr>
              <a:t>Synthetic Data Generation Process</a:t>
            </a:r>
          </a:p>
        </p:txBody>
      </p:sp>
      <p:graphicFrame>
        <p:nvGraphicFramePr>
          <p:cNvPr id="4" name="Table 4">
            <a:extLst>
              <a:ext uri="{FF2B5EF4-FFF2-40B4-BE49-F238E27FC236}">
                <a16:creationId xmlns:a16="http://schemas.microsoft.com/office/drawing/2014/main" id="{3AC7933E-43C9-21E6-CD9A-6D8C88EA39C6}"/>
              </a:ext>
            </a:extLst>
          </p:cNvPr>
          <p:cNvGraphicFramePr>
            <a:graphicFrameLocks noGrp="1"/>
          </p:cNvGraphicFramePr>
          <p:nvPr>
            <p:ph idx="1"/>
            <p:extLst>
              <p:ext uri="{D42A27DB-BD31-4B8C-83A1-F6EECF244321}">
                <p14:modId xmlns:p14="http://schemas.microsoft.com/office/powerpoint/2010/main" val="2918701439"/>
              </p:ext>
            </p:extLst>
          </p:nvPr>
        </p:nvGraphicFramePr>
        <p:xfrm>
          <a:off x="168791" y="3465797"/>
          <a:ext cx="7900790" cy="4423356"/>
        </p:xfrm>
        <a:graphic>
          <a:graphicData uri="http://schemas.openxmlformats.org/drawingml/2006/table">
            <a:tbl>
              <a:tblPr firstRow="1" bandRow="1">
                <a:tableStyleId>{5C22544A-7EE6-4342-B048-85BDC9FD1C3A}</a:tableStyleId>
              </a:tblPr>
              <a:tblGrid>
                <a:gridCol w="999177">
                  <a:extLst>
                    <a:ext uri="{9D8B030D-6E8A-4147-A177-3AD203B41FA5}">
                      <a16:colId xmlns:a16="http://schemas.microsoft.com/office/drawing/2014/main" val="641004872"/>
                    </a:ext>
                  </a:extLst>
                </a:gridCol>
                <a:gridCol w="1711261">
                  <a:extLst>
                    <a:ext uri="{9D8B030D-6E8A-4147-A177-3AD203B41FA5}">
                      <a16:colId xmlns:a16="http://schemas.microsoft.com/office/drawing/2014/main" val="1736856620"/>
                    </a:ext>
                  </a:extLst>
                </a:gridCol>
                <a:gridCol w="1209670">
                  <a:extLst>
                    <a:ext uri="{9D8B030D-6E8A-4147-A177-3AD203B41FA5}">
                      <a16:colId xmlns:a16="http://schemas.microsoft.com/office/drawing/2014/main" val="4206885549"/>
                    </a:ext>
                  </a:extLst>
                </a:gridCol>
                <a:gridCol w="1568952">
                  <a:extLst>
                    <a:ext uri="{9D8B030D-6E8A-4147-A177-3AD203B41FA5}">
                      <a16:colId xmlns:a16="http://schemas.microsoft.com/office/drawing/2014/main" val="703919726"/>
                    </a:ext>
                  </a:extLst>
                </a:gridCol>
                <a:gridCol w="2411730">
                  <a:extLst>
                    <a:ext uri="{9D8B030D-6E8A-4147-A177-3AD203B41FA5}">
                      <a16:colId xmlns:a16="http://schemas.microsoft.com/office/drawing/2014/main" val="147838231"/>
                    </a:ext>
                  </a:extLst>
                </a:gridCol>
              </a:tblGrid>
              <a:tr h="1305763">
                <a:tc>
                  <a:txBody>
                    <a:bodyPr/>
                    <a:lstStyle/>
                    <a:p>
                      <a:pPr algn="ctr"/>
                      <a:endParaRPr lang="en-US" sz="2000" dirty="0"/>
                    </a:p>
                  </a:txBody>
                  <a:tcPr marL="96012" marR="96012" marT="48006" marB="48006" anchor="ctr"/>
                </a:tc>
                <a:tc>
                  <a:txBody>
                    <a:bodyPr/>
                    <a:lstStyle/>
                    <a:p>
                      <a:pPr algn="ctr"/>
                      <a:r>
                        <a:rPr lang="en-US" sz="2000" dirty="0"/>
                        <a:t>Intervention (</a:t>
                      </a:r>
                      <a:r>
                        <a:rPr lang="en-US" sz="2000" dirty="0" err="1"/>
                        <a:t>Anode_life</a:t>
                      </a:r>
                      <a:r>
                        <a:rPr lang="en-US" sz="2000" dirty="0"/>
                        <a:t> or Damages, Explosion)</a:t>
                      </a:r>
                    </a:p>
                  </a:txBody>
                  <a:tcPr marL="96012" marR="96012" marT="48006" marB="48006" anchor="ctr"/>
                </a:tc>
                <a:tc>
                  <a:txBody>
                    <a:bodyPr/>
                    <a:lstStyle/>
                    <a:p>
                      <a:pPr algn="ctr"/>
                      <a:r>
                        <a:rPr lang="en-US" sz="2000" dirty="0"/>
                        <a:t>Mediator</a:t>
                      </a:r>
                    </a:p>
                  </a:txBody>
                  <a:tcPr marL="96012" marR="96012" marT="48006" marB="48006" anchor="ctr"/>
                </a:tc>
                <a:tc>
                  <a:txBody>
                    <a:bodyPr/>
                    <a:lstStyle/>
                    <a:p>
                      <a:pPr algn="ctr"/>
                      <a:r>
                        <a:rPr lang="en-US" sz="2000" dirty="0"/>
                        <a:t>Confounders</a:t>
                      </a:r>
                    </a:p>
                  </a:txBody>
                  <a:tcPr marL="96012" marR="96012" marT="48006" marB="48006" anchor="ctr"/>
                </a:tc>
                <a:tc>
                  <a:txBody>
                    <a:bodyPr/>
                    <a:lstStyle/>
                    <a:p>
                      <a:pPr algn="ctr"/>
                      <a:r>
                        <a:rPr lang="en-US" sz="2000" dirty="0"/>
                        <a:t>Outcome (Remaining Life of pipeline)</a:t>
                      </a:r>
                    </a:p>
                  </a:txBody>
                  <a:tcPr marL="96012" marR="96012" marT="48006" marB="48006" anchor="ctr"/>
                </a:tc>
                <a:extLst>
                  <a:ext uri="{0D108BD9-81ED-4DB2-BD59-A6C34878D82A}">
                    <a16:rowId xmlns:a16="http://schemas.microsoft.com/office/drawing/2014/main" val="710579701"/>
                  </a:ext>
                </a:extLst>
              </a:tr>
              <a:tr h="793800">
                <a:tc>
                  <a:txBody>
                    <a:bodyPr/>
                    <a:lstStyle/>
                    <a:p>
                      <a:pPr algn="ctr"/>
                      <a:r>
                        <a:rPr lang="en-US" sz="2000" dirty="0"/>
                        <a:t>data1</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Yes</a:t>
                      </a:r>
                    </a:p>
                  </a:txBody>
                  <a:tcPr marL="96012" marR="96012" marT="48006" marB="48006" anchor="ctr"/>
                </a:tc>
                <a:tc>
                  <a:txBody>
                    <a:bodyPr/>
                    <a:lstStyle/>
                    <a:p>
                      <a:pPr algn="ctr"/>
                      <a:r>
                        <a:rPr lang="en-US" sz="2000" dirty="0"/>
                        <a:t>3</a:t>
                      </a:r>
                    </a:p>
                  </a:txBody>
                  <a:tcPr marL="96012" marR="96012" marT="48006" marB="48006" anchor="ctr"/>
                </a:tc>
                <a:tc>
                  <a:txBody>
                    <a:bodyPr/>
                    <a:lstStyle/>
                    <a:p>
                      <a:pPr algn="ctr"/>
                      <a:r>
                        <a:rPr lang="en-US" sz="2000" dirty="0"/>
                        <a:t>Continuous</a:t>
                      </a:r>
                    </a:p>
                  </a:txBody>
                  <a:tcPr marL="96012" marR="96012" marT="48006" marB="48006" anchor="ctr"/>
                </a:tc>
                <a:extLst>
                  <a:ext uri="{0D108BD9-81ED-4DB2-BD59-A6C34878D82A}">
                    <a16:rowId xmlns:a16="http://schemas.microsoft.com/office/drawing/2014/main" val="1945265604"/>
                  </a:ext>
                </a:extLst>
              </a:tr>
              <a:tr h="793800">
                <a:tc>
                  <a:txBody>
                    <a:bodyPr/>
                    <a:lstStyle/>
                    <a:p>
                      <a:pPr algn="ctr"/>
                      <a:r>
                        <a:rPr lang="en-US" sz="2000" dirty="0"/>
                        <a:t>data2</a:t>
                      </a:r>
                    </a:p>
                  </a:txBody>
                  <a:tcPr marL="96012" marR="96012" marT="48006" marB="48006" anchor="ctr"/>
                </a:tc>
                <a:tc>
                  <a:txBody>
                    <a:bodyPr/>
                    <a:lstStyle/>
                    <a:p>
                      <a:pPr algn="ctr"/>
                      <a:r>
                        <a:rPr lang="en-US" sz="2000" dirty="0"/>
                        <a:t>Continuous</a:t>
                      </a:r>
                    </a:p>
                  </a:txBody>
                  <a:tcPr marL="96012" marR="96012" marT="48006" marB="48006" anchor="ctr"/>
                </a:tc>
                <a:tc>
                  <a:txBody>
                    <a:bodyPr/>
                    <a:lstStyle/>
                    <a:p>
                      <a:pPr algn="ctr"/>
                      <a:r>
                        <a:rPr lang="en-US" sz="2000" dirty="0"/>
                        <a:t>No</a:t>
                      </a:r>
                    </a:p>
                  </a:txBody>
                  <a:tcPr marL="96012" marR="96012" marT="48006" marB="48006" anchor="ctr"/>
                </a:tc>
                <a:tc>
                  <a:txBody>
                    <a:bodyPr/>
                    <a:lstStyle/>
                    <a:p>
                      <a:pPr algn="ctr"/>
                      <a:r>
                        <a:rPr lang="en-US" sz="2000" dirty="0"/>
                        <a:t>3</a:t>
                      </a:r>
                    </a:p>
                  </a:txBody>
                  <a:tcPr marL="96012" marR="96012" marT="48006" marB="48006" anchor="ctr"/>
                </a:tc>
                <a:tc>
                  <a:txBody>
                    <a:bodyPr/>
                    <a:lstStyle/>
                    <a:p>
                      <a:pPr algn="ctr"/>
                      <a:r>
                        <a:rPr lang="en-US" sz="2000" dirty="0"/>
                        <a:t>Continuous</a:t>
                      </a:r>
                    </a:p>
                  </a:txBody>
                  <a:tcPr marL="96012" marR="96012" marT="48006" marB="48006" anchor="ctr"/>
                </a:tc>
                <a:extLst>
                  <a:ext uri="{0D108BD9-81ED-4DB2-BD59-A6C34878D82A}">
                    <a16:rowId xmlns:a16="http://schemas.microsoft.com/office/drawing/2014/main" val="1402764651"/>
                  </a:ext>
                </a:extLst>
              </a:tr>
              <a:tr h="793800">
                <a:tc>
                  <a:txBody>
                    <a:bodyPr/>
                    <a:lstStyle/>
                    <a:p>
                      <a:pPr algn="ctr"/>
                      <a:r>
                        <a:rPr lang="en-US" sz="2000" dirty="0"/>
                        <a:t>data3</a:t>
                      </a:r>
                    </a:p>
                  </a:txBody>
                  <a:tcPr marL="96012" marR="96012" marT="48006" marB="48006" anchor="ctr"/>
                </a:tc>
                <a:tc>
                  <a:txBody>
                    <a:bodyPr/>
                    <a:lstStyle/>
                    <a:p>
                      <a:pPr algn="ctr"/>
                      <a:r>
                        <a:rPr lang="en-US" sz="2000" dirty="0"/>
                        <a:t>Binary</a:t>
                      </a:r>
                    </a:p>
                  </a:txBody>
                  <a:tcPr marL="96012" marR="96012" marT="48006" marB="48006" anchor="ctr"/>
                </a:tc>
                <a:tc>
                  <a:txBody>
                    <a:bodyPr/>
                    <a:lstStyle/>
                    <a:p>
                      <a:pPr algn="ctr"/>
                      <a:r>
                        <a:rPr lang="en-US" sz="2000" dirty="0"/>
                        <a:t>Yes</a:t>
                      </a:r>
                    </a:p>
                  </a:txBody>
                  <a:tcPr marL="96012" marR="96012" marT="48006" marB="48006" anchor="ctr"/>
                </a:tc>
                <a:tc>
                  <a:txBody>
                    <a:bodyPr/>
                    <a:lstStyle/>
                    <a:p>
                      <a:pPr algn="ctr"/>
                      <a:r>
                        <a:rPr lang="en-US" sz="2000" dirty="0"/>
                        <a:t>3</a:t>
                      </a:r>
                    </a:p>
                  </a:txBody>
                  <a:tcPr marL="96012" marR="96012" marT="48006" marB="48006" anchor="ctr"/>
                </a:tc>
                <a:tc>
                  <a:txBody>
                    <a:bodyPr/>
                    <a:lstStyle/>
                    <a:p>
                      <a:pPr algn="ctr"/>
                      <a:r>
                        <a:rPr lang="en-US" sz="2000" dirty="0"/>
                        <a:t>Continuous</a:t>
                      </a:r>
                    </a:p>
                  </a:txBody>
                  <a:tcPr marL="96012" marR="96012" marT="48006" marB="48006" anchor="ctr"/>
                </a:tc>
                <a:extLst>
                  <a:ext uri="{0D108BD9-81ED-4DB2-BD59-A6C34878D82A}">
                    <a16:rowId xmlns:a16="http://schemas.microsoft.com/office/drawing/2014/main" val="446332769"/>
                  </a:ext>
                </a:extLst>
              </a:tr>
              <a:tr h="793800">
                <a:tc>
                  <a:txBody>
                    <a:bodyPr/>
                    <a:lstStyle/>
                    <a:p>
                      <a:pPr algn="ctr"/>
                      <a:r>
                        <a:rPr lang="en-US" sz="2000" dirty="0"/>
                        <a:t>data4</a:t>
                      </a:r>
                    </a:p>
                  </a:txBody>
                  <a:tcPr marL="96012" marR="96012" marT="48006" marB="48006" anchor="ctr"/>
                </a:tc>
                <a:tc>
                  <a:txBody>
                    <a:bodyPr/>
                    <a:lstStyle/>
                    <a:p>
                      <a:pPr algn="ctr"/>
                      <a:r>
                        <a:rPr lang="en-US" sz="2000" dirty="0"/>
                        <a:t>Binary</a:t>
                      </a:r>
                    </a:p>
                  </a:txBody>
                  <a:tcPr marL="96012" marR="96012" marT="48006" marB="48006" anchor="ctr"/>
                </a:tc>
                <a:tc>
                  <a:txBody>
                    <a:bodyPr/>
                    <a:lstStyle/>
                    <a:p>
                      <a:pPr algn="ctr"/>
                      <a:r>
                        <a:rPr lang="en-US" sz="2000" dirty="0"/>
                        <a:t>Yes</a:t>
                      </a:r>
                    </a:p>
                  </a:txBody>
                  <a:tcPr marL="96012" marR="96012" marT="48006" marB="48006" anchor="ctr"/>
                </a:tc>
                <a:tc>
                  <a:txBody>
                    <a:bodyPr/>
                    <a:lstStyle/>
                    <a:p>
                      <a:pPr algn="ctr"/>
                      <a:r>
                        <a:rPr lang="en-US" sz="2000" dirty="0"/>
                        <a:t>3</a:t>
                      </a:r>
                    </a:p>
                  </a:txBody>
                  <a:tcPr marL="96012" marR="96012" marT="48006" marB="48006" anchor="ctr"/>
                </a:tc>
                <a:tc>
                  <a:txBody>
                    <a:bodyPr/>
                    <a:lstStyle/>
                    <a:p>
                      <a:pPr algn="ctr"/>
                      <a:r>
                        <a:rPr lang="en-US" sz="2000" dirty="0"/>
                        <a:t>Binary</a:t>
                      </a:r>
                    </a:p>
                  </a:txBody>
                  <a:tcPr marL="96012" marR="96012" marT="48006" marB="48006" anchor="ctr"/>
                </a:tc>
                <a:extLst>
                  <a:ext uri="{0D108BD9-81ED-4DB2-BD59-A6C34878D82A}">
                    <a16:rowId xmlns:a16="http://schemas.microsoft.com/office/drawing/2014/main" val="212863763"/>
                  </a:ext>
                </a:extLst>
              </a:tr>
            </a:tbl>
          </a:graphicData>
        </a:graphic>
      </p:graphicFrame>
      <p:pic>
        <p:nvPicPr>
          <p:cNvPr id="5" name="Picture 4">
            <a:extLst>
              <a:ext uri="{FF2B5EF4-FFF2-40B4-BE49-F238E27FC236}">
                <a16:creationId xmlns:a16="http://schemas.microsoft.com/office/drawing/2014/main" id="{753E7E43-94B6-342F-4353-96E64547C481}"/>
              </a:ext>
            </a:extLst>
          </p:cNvPr>
          <p:cNvPicPr>
            <a:picLocks noChangeAspect="1"/>
          </p:cNvPicPr>
          <p:nvPr/>
        </p:nvPicPr>
        <p:blipFill>
          <a:blip r:embed="rId3"/>
          <a:stretch>
            <a:fillRect/>
          </a:stretch>
        </p:blipFill>
        <p:spPr>
          <a:xfrm>
            <a:off x="5690033" y="1326428"/>
            <a:ext cx="7519167" cy="7739510"/>
          </a:xfrm>
          <a:prstGeom prst="rect">
            <a:avLst/>
          </a:prstGeom>
        </p:spPr>
      </p:pic>
    </p:spTree>
    <p:extLst>
      <p:ext uri="{BB962C8B-B14F-4D97-AF65-F5344CB8AC3E}">
        <p14:creationId xmlns:p14="http://schemas.microsoft.com/office/powerpoint/2010/main" val="1991958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CE8FF-4E72-7151-B371-D7E3216C0844}"/>
              </a:ext>
            </a:extLst>
          </p:cNvPr>
          <p:cNvPicPr>
            <a:picLocks noChangeAspect="1"/>
          </p:cNvPicPr>
          <p:nvPr/>
        </p:nvPicPr>
        <p:blipFill rotWithShape="1">
          <a:blip r:embed="rId2"/>
          <a:srcRect t="20298" b="22304"/>
          <a:stretch/>
        </p:blipFill>
        <p:spPr>
          <a:xfrm>
            <a:off x="-3199" y="1200160"/>
            <a:ext cx="12801599" cy="7200890"/>
          </a:xfrm>
          <a:prstGeom prst="rect">
            <a:avLst/>
          </a:prstGeom>
        </p:spPr>
      </p:pic>
      <p:sp>
        <p:nvSpPr>
          <p:cNvPr id="2" name="Title 1">
            <a:extLst>
              <a:ext uri="{FF2B5EF4-FFF2-40B4-BE49-F238E27FC236}">
                <a16:creationId xmlns:a16="http://schemas.microsoft.com/office/drawing/2014/main" id="{B456BEE7-1FE6-8E36-0B17-20379AA0E508}"/>
              </a:ext>
            </a:extLst>
          </p:cNvPr>
          <p:cNvSpPr>
            <a:spLocks noGrp="1"/>
          </p:cNvSpPr>
          <p:nvPr>
            <p:ph type="title"/>
          </p:nvPr>
        </p:nvSpPr>
        <p:spPr>
          <a:xfrm>
            <a:off x="1152144" y="1541977"/>
            <a:ext cx="10561320" cy="3753517"/>
          </a:xfrm>
          <a:effectLst>
            <a:outerShdw blurRad="50800" dist="38100" dir="2700000" algn="tl" rotWithShape="0">
              <a:prstClr val="black">
                <a:alpha val="40000"/>
              </a:prstClr>
            </a:outerShdw>
          </a:effectLst>
        </p:spPr>
        <p:txBody>
          <a:bodyPr vert="horz" lIns="96012" tIns="48006" rIns="96012" bIns="48006" rtlCol="0" anchor="b">
            <a:normAutofit/>
          </a:bodyPr>
          <a:lstStyle/>
          <a:p>
            <a:pPr algn="ctr"/>
            <a:r>
              <a:rPr lang="en-US" sz="5460" dirty="0">
                <a:solidFill>
                  <a:srgbClr val="FFFFFF"/>
                </a:solidFill>
              </a:rPr>
              <a:t>EDA - </a:t>
            </a:r>
            <a:r>
              <a:rPr lang="en-US" sz="5460" dirty="0" err="1">
                <a:solidFill>
                  <a:srgbClr val="FFFFFF"/>
                </a:solidFill>
              </a:rPr>
              <a:t>Pairplot</a:t>
            </a:r>
            <a:endParaRPr lang="en-US" sz="5460" dirty="0">
              <a:solidFill>
                <a:srgbClr val="FFFFFF"/>
              </a:solidFill>
            </a:endParaRPr>
          </a:p>
        </p:txBody>
      </p:sp>
    </p:spTree>
    <p:extLst>
      <p:ext uri="{BB962C8B-B14F-4D97-AF65-F5344CB8AC3E}">
        <p14:creationId xmlns:p14="http://schemas.microsoft.com/office/powerpoint/2010/main" val="20281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5B7A-390A-A74B-7760-11656600E60E}"/>
              </a:ext>
            </a:extLst>
          </p:cNvPr>
          <p:cNvSpPr>
            <a:spLocks noGrp="1"/>
          </p:cNvSpPr>
          <p:nvPr>
            <p:ph type="title"/>
          </p:nvPr>
        </p:nvSpPr>
        <p:spPr>
          <a:xfrm>
            <a:off x="880110" y="1379870"/>
            <a:ext cx="2982191" cy="2489705"/>
          </a:xfrm>
        </p:spPr>
        <p:txBody>
          <a:bodyPr vert="horz" lIns="96012" tIns="48006" rIns="96012" bIns="48006" rtlCol="0" anchor="ctr">
            <a:normAutofit/>
          </a:bodyPr>
          <a:lstStyle/>
          <a:p>
            <a:r>
              <a:rPr lang="en-US" sz="3360">
                <a:solidFill>
                  <a:srgbClr val="FFFFFF"/>
                </a:solidFill>
              </a:rPr>
              <a:t>Evaluation Metrics</a:t>
            </a:r>
          </a:p>
        </p:txBody>
      </p:sp>
      <p:graphicFrame>
        <p:nvGraphicFramePr>
          <p:cNvPr id="7" name="Table 6">
            <a:extLst>
              <a:ext uri="{FF2B5EF4-FFF2-40B4-BE49-F238E27FC236}">
                <a16:creationId xmlns:a16="http://schemas.microsoft.com/office/drawing/2014/main" id="{563CFAA9-BBD8-1809-BE1A-B248D88DB518}"/>
              </a:ext>
            </a:extLst>
          </p:cNvPr>
          <p:cNvGraphicFramePr>
            <a:graphicFrameLocks noGrp="1"/>
          </p:cNvGraphicFramePr>
          <p:nvPr>
            <p:extLst>
              <p:ext uri="{D42A27DB-BD31-4B8C-83A1-F6EECF244321}">
                <p14:modId xmlns:p14="http://schemas.microsoft.com/office/powerpoint/2010/main" val="3421448509"/>
              </p:ext>
            </p:extLst>
          </p:nvPr>
        </p:nvGraphicFramePr>
        <p:xfrm>
          <a:off x="4416601" y="1549560"/>
          <a:ext cx="7714915" cy="6502080"/>
        </p:xfrm>
        <a:graphic>
          <a:graphicData uri="http://schemas.openxmlformats.org/drawingml/2006/table">
            <a:tbl>
              <a:tblPr firstRow="1" bandRow="1">
                <a:solidFill>
                  <a:srgbClr val="F2F2F2">
                    <a:alpha val="45098"/>
                  </a:srgbClr>
                </a:solidFill>
              </a:tblPr>
              <a:tblGrid>
                <a:gridCol w="2564422">
                  <a:extLst>
                    <a:ext uri="{9D8B030D-6E8A-4147-A177-3AD203B41FA5}">
                      <a16:colId xmlns:a16="http://schemas.microsoft.com/office/drawing/2014/main" val="770900721"/>
                    </a:ext>
                  </a:extLst>
                </a:gridCol>
                <a:gridCol w="5150493">
                  <a:extLst>
                    <a:ext uri="{9D8B030D-6E8A-4147-A177-3AD203B41FA5}">
                      <a16:colId xmlns:a16="http://schemas.microsoft.com/office/drawing/2014/main" val="53077242"/>
                    </a:ext>
                  </a:extLst>
                </a:gridCol>
              </a:tblGrid>
              <a:tr h="432579">
                <a:tc>
                  <a:txBody>
                    <a:bodyPr/>
                    <a:lstStyle/>
                    <a:p>
                      <a:pPr fontAlgn="b"/>
                      <a:r>
                        <a:rPr lang="en-GB" sz="1700" b="0" cap="none" spc="0">
                          <a:solidFill>
                            <a:schemeClr val="bg1"/>
                          </a:solidFill>
                          <a:effectLst/>
                        </a:rPr>
                        <a:t>Evaluation Metric</a:t>
                      </a:r>
                    </a:p>
                  </a:txBody>
                  <a:tcPr marL="44333" marR="44333" marT="109932" marB="22167" anchor="ctr">
                    <a:lnL w="12700" cmpd="sng">
                      <a:noFill/>
                    </a:lnL>
                    <a:lnR w="12700" cmpd="sng">
                      <a:noFill/>
                    </a:lnR>
                    <a:lnT w="19050" cap="flat" cmpd="sng" algn="ctr">
                      <a:noFill/>
                      <a:prstDash val="solid"/>
                    </a:lnT>
                    <a:lnB w="38100" cmpd="sng">
                      <a:noFill/>
                    </a:lnB>
                    <a:solidFill>
                      <a:schemeClr val="tx1"/>
                    </a:solidFill>
                  </a:tcPr>
                </a:tc>
                <a:tc>
                  <a:txBody>
                    <a:bodyPr/>
                    <a:lstStyle/>
                    <a:p>
                      <a:pPr fontAlgn="b"/>
                      <a:r>
                        <a:rPr lang="en-GB" sz="1700" b="0" cap="none" spc="0">
                          <a:solidFill>
                            <a:schemeClr val="bg1"/>
                          </a:solidFill>
                          <a:effectLst/>
                        </a:rPr>
                        <a:t>Formula/Calculation</a:t>
                      </a:r>
                    </a:p>
                  </a:txBody>
                  <a:tcPr marL="44333" marR="44333" marT="109932" marB="22167"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047930918"/>
                  </a:ext>
                </a:extLst>
              </a:tr>
              <a:tr h="835662">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GB" sz="1500" b="1" cap="none" spc="0" dirty="0">
                          <a:solidFill>
                            <a:schemeClr val="accent1"/>
                          </a:solidFill>
                          <a:effectLst/>
                        </a:rPr>
                        <a:t>Confidence Interval</a:t>
                      </a:r>
                    </a:p>
                  </a:txBody>
                  <a:tcPr marL="44333" marR="44333" marT="109932" marB="22167" anchor="ctr">
                    <a:lnL w="12700" cmpd="sng">
                      <a:noFill/>
                      <a:prstDash val="solid"/>
                    </a:lnL>
                    <a:lnR w="12700" cmpd="sng">
                      <a:noFill/>
                      <a:prstDash val="solid"/>
                    </a:lnR>
                    <a:lnT w="38100" cmpd="sng">
                      <a:noFill/>
                    </a:lnT>
                    <a:lnB w="12700" cap="flat" cmpd="sng" algn="ctr">
                      <a:noFill/>
                      <a:prstDash val="solid"/>
                    </a:lnB>
                    <a:solidFill>
                      <a:srgbClr val="F2F2F2">
                        <a:alpha val="45098"/>
                      </a:srgbClr>
                    </a:solidFill>
                  </a:tcPr>
                </a:tc>
                <a:tc>
                  <a:txBody>
                    <a:bodyPr/>
                    <a:lstStyle/>
                    <a:p>
                      <a:pPr fontAlgn="base"/>
                      <a:endParaRPr lang="en-GB" sz="1500" b="1" cap="none" spc="0" dirty="0">
                        <a:solidFill>
                          <a:schemeClr val="accent1"/>
                        </a:solidFill>
                        <a:effectLst/>
                      </a:endParaRPr>
                    </a:p>
                  </a:txBody>
                  <a:tcPr marL="44333" marR="44333" marT="109932" marB="22167" anchor="ctr">
                    <a:lnL w="12700" cmpd="sng">
                      <a:noFill/>
                      <a:prstDash val="solid"/>
                    </a:lnL>
                    <a:lnR w="12700" cmpd="sng">
                      <a:noFill/>
                      <a:prstDash val="solid"/>
                    </a:lnR>
                    <a:lnT w="38100" cmpd="sng">
                      <a:noFill/>
                    </a:lnT>
                    <a:lnB w="12700" cap="flat" cmpd="sng" algn="ctr">
                      <a:noFill/>
                      <a:prstDash val="solid"/>
                    </a:lnB>
                    <a:solidFill>
                      <a:srgbClr val="F2F2F2">
                        <a:alpha val="45098"/>
                      </a:srgbClr>
                    </a:solidFill>
                  </a:tcPr>
                </a:tc>
                <a:extLst>
                  <a:ext uri="{0D108BD9-81ED-4DB2-BD59-A6C34878D82A}">
                    <a16:rowId xmlns:a16="http://schemas.microsoft.com/office/drawing/2014/main" val="452013487"/>
                  </a:ext>
                </a:extLst>
              </a:tr>
              <a:tr h="835662">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GB" sz="1500" b="1" cap="none" spc="0" dirty="0">
                          <a:solidFill>
                            <a:srgbClr val="FF0000"/>
                          </a:solidFill>
                          <a:effectLst/>
                        </a:rPr>
                        <a:t>Mean Squared Error (MSE) </a:t>
                      </a:r>
                      <a:r>
                        <a:rPr lang="en-GB" sz="1500" b="1" cap="none" spc="0" dirty="0">
                          <a:solidFill>
                            <a:schemeClr val="accent1"/>
                          </a:solidFill>
                          <a:effectLst/>
                        </a:rPr>
                        <a:t>/ Mean squared prediction error (MSPE)</a:t>
                      </a:r>
                    </a:p>
                  </a:txBody>
                  <a:tcPr marL="44333" marR="44333" marT="109932" marB="22167"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fontAlgn="base"/>
                      <a:r>
                        <a:rPr lang="en-GB" sz="1500" b="1" cap="none" spc="0" dirty="0">
                          <a:solidFill>
                            <a:schemeClr val="accent1"/>
                          </a:solidFill>
                          <a:effectLst/>
                        </a:rPr>
                        <a:t>MSE = 1/N * </a:t>
                      </a:r>
                      <a:r>
                        <a:rPr lang="el-GR" sz="1500" b="1" cap="none" spc="0" dirty="0">
                          <a:solidFill>
                            <a:schemeClr val="accent1"/>
                          </a:solidFill>
                          <a:effectLst/>
                        </a:rPr>
                        <a:t>Σ (</a:t>
                      </a:r>
                      <a:r>
                        <a:rPr lang="en-GB" sz="1500" b="1" cap="none" spc="0" dirty="0" err="1">
                          <a:solidFill>
                            <a:schemeClr val="accent1"/>
                          </a:solidFill>
                          <a:effectLst/>
                        </a:rPr>
                        <a:t>Yi_true</a:t>
                      </a:r>
                      <a:r>
                        <a:rPr lang="en-GB" sz="1500" b="1" cap="none" spc="0" dirty="0">
                          <a:solidFill>
                            <a:schemeClr val="accent1"/>
                          </a:solidFill>
                          <a:effectLst/>
                        </a:rPr>
                        <a:t> - </a:t>
                      </a:r>
                      <a:r>
                        <a:rPr lang="en-GB" sz="1500" b="1" cap="none" spc="0" dirty="0" err="1">
                          <a:solidFill>
                            <a:schemeClr val="accent1"/>
                          </a:solidFill>
                          <a:effectLst/>
                        </a:rPr>
                        <a:t>Yi_pred</a:t>
                      </a:r>
                      <a:r>
                        <a:rPr lang="en-GB" sz="1500" b="1" cap="none" spc="0" dirty="0">
                          <a:solidFill>
                            <a:schemeClr val="accent1"/>
                          </a:solidFill>
                          <a:effectLst/>
                        </a:rPr>
                        <a:t>)^2. </a:t>
                      </a:r>
                    </a:p>
                  </a:txBody>
                  <a:tcPr marL="44333" marR="44333" marT="109932" marB="22167"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543281166"/>
                  </a:ext>
                </a:extLst>
              </a:tr>
              <a:tr h="835662">
                <a:tc>
                  <a:txBody>
                    <a:bodyPr/>
                    <a:lstStyle/>
                    <a:p>
                      <a:pPr algn="r" fontAlgn="base"/>
                      <a:r>
                        <a:rPr lang="en-GB" sz="1500" cap="none" spc="0" dirty="0">
                          <a:solidFill>
                            <a:schemeClr val="tx1"/>
                          </a:solidFill>
                          <a:effectLst/>
                        </a:rPr>
                        <a:t>Bias</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r" fontAlgn="base"/>
                      <a:r>
                        <a:rPr lang="en-GB" sz="1500" cap="none" spc="0" dirty="0">
                          <a:solidFill>
                            <a:schemeClr val="tx1"/>
                          </a:solidFill>
                          <a:effectLst/>
                        </a:rPr>
                        <a:t>Bias = E[</a:t>
                      </a:r>
                      <a:r>
                        <a:rPr lang="en-GB" sz="1500" cap="none" spc="0" dirty="0" err="1">
                          <a:solidFill>
                            <a:schemeClr val="tx1"/>
                          </a:solidFill>
                          <a:effectLst/>
                        </a:rPr>
                        <a:t>Yi_pred</a:t>
                      </a:r>
                      <a:r>
                        <a:rPr lang="en-GB" sz="1500" cap="none" spc="0" dirty="0">
                          <a:solidFill>
                            <a:schemeClr val="tx1"/>
                          </a:solidFill>
                          <a:effectLst/>
                        </a:rPr>
                        <a:t> - </a:t>
                      </a:r>
                      <a:r>
                        <a:rPr lang="en-GB" sz="1500" cap="none" spc="0" dirty="0" err="1">
                          <a:solidFill>
                            <a:schemeClr val="tx1"/>
                          </a:solidFill>
                          <a:effectLst/>
                        </a:rPr>
                        <a:t>Yi_true</a:t>
                      </a:r>
                      <a:r>
                        <a:rPr lang="en-GB" sz="1500" cap="none" spc="0" dirty="0">
                          <a:solidFill>
                            <a:schemeClr val="tx1"/>
                          </a:solidFill>
                          <a:effectLst/>
                        </a:rPr>
                        <a:t>] -&gt; Average prediction error.</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132387297"/>
                  </a:ext>
                </a:extLst>
              </a:tr>
              <a:tr h="615799">
                <a:tc>
                  <a:txBody>
                    <a:bodyPr/>
                    <a:lstStyle/>
                    <a:p>
                      <a:pPr algn="l" fontAlgn="base"/>
                      <a:r>
                        <a:rPr lang="en-GB" sz="1500" b="1" cap="none" spc="0" dirty="0">
                          <a:solidFill>
                            <a:schemeClr val="accent1"/>
                          </a:solidFill>
                          <a:effectLst/>
                        </a:rPr>
                        <a:t>Variance</a:t>
                      </a:r>
                    </a:p>
                  </a:txBody>
                  <a:tcPr marL="44333" marR="44333" marT="109932" marB="22167"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ase"/>
                      <a:r>
                        <a:rPr lang="en-GB" sz="1500" b="1" cap="none" spc="0" dirty="0">
                          <a:solidFill>
                            <a:schemeClr val="accent1"/>
                          </a:solidFill>
                          <a:effectLst/>
                        </a:rPr>
                        <a:t>Var = E[(</a:t>
                      </a:r>
                      <a:r>
                        <a:rPr lang="en-GB" sz="1500" b="1" cap="none" spc="0" dirty="0" err="1">
                          <a:solidFill>
                            <a:schemeClr val="accent1"/>
                          </a:solidFill>
                          <a:effectLst/>
                        </a:rPr>
                        <a:t>Yi_pred</a:t>
                      </a:r>
                      <a:r>
                        <a:rPr lang="en-GB" sz="1500" b="1" cap="none" spc="0" dirty="0">
                          <a:solidFill>
                            <a:schemeClr val="accent1"/>
                          </a:solidFill>
                          <a:effectLst/>
                        </a:rPr>
                        <a:t> - E[</a:t>
                      </a:r>
                      <a:r>
                        <a:rPr lang="en-GB" sz="1500" b="1" cap="none" spc="0" dirty="0" err="1">
                          <a:solidFill>
                            <a:schemeClr val="accent1"/>
                          </a:solidFill>
                          <a:effectLst/>
                        </a:rPr>
                        <a:t>Yi_pred</a:t>
                      </a:r>
                      <a:r>
                        <a:rPr lang="en-GB" sz="1500" b="1" cap="none" spc="0" dirty="0">
                          <a:solidFill>
                            <a:schemeClr val="accent1"/>
                          </a:solidFill>
                          <a:effectLst/>
                        </a:rPr>
                        <a:t>])^2]</a:t>
                      </a:r>
                    </a:p>
                  </a:txBody>
                  <a:tcPr marL="44333" marR="44333" marT="109932" marB="22167"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788614522"/>
                  </a:ext>
                </a:extLst>
              </a:tr>
              <a:tr h="1055526">
                <a:tc>
                  <a:txBody>
                    <a:bodyPr/>
                    <a:lstStyle/>
                    <a:p>
                      <a:pPr fontAlgn="base"/>
                      <a:r>
                        <a:rPr lang="en-GB" sz="1500" cap="none" spc="0">
                          <a:solidFill>
                            <a:schemeClr val="tx1"/>
                          </a:solidFill>
                          <a:effectLst/>
                        </a:rPr>
                        <a:t>Propensity Score Overlap</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fontAlgn="base"/>
                      <a:r>
                        <a:rPr lang="en-GB" sz="1500" cap="none" spc="0" dirty="0">
                          <a:solidFill>
                            <a:schemeClr val="tx1"/>
                          </a:solidFill>
                          <a:effectLst/>
                        </a:rPr>
                        <a:t>Check histograms or density plots of propensity scores for the treated and control groups. Sufficient overlap is required for reliable causal inference.</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789108725"/>
                  </a:ext>
                </a:extLst>
              </a:tr>
              <a:tr h="1055526">
                <a:tc>
                  <a:txBody>
                    <a:bodyPr/>
                    <a:lstStyle/>
                    <a:p>
                      <a:pPr fontAlgn="base"/>
                      <a:r>
                        <a:rPr lang="en-GB" sz="1500" cap="none" spc="0">
                          <a:solidFill>
                            <a:schemeClr val="tx1"/>
                          </a:solidFill>
                          <a:effectLst/>
                        </a:rPr>
                        <a:t>Synthetic Control / Placebo Tests</a:t>
                      </a:r>
                    </a:p>
                  </a:txBody>
                  <a:tcPr marL="44333" marR="44333" marT="109932" marB="22167"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fontAlgn="base"/>
                      <a:r>
                        <a:rPr lang="en-GB" sz="1500" cap="none" spc="0" dirty="0">
                          <a:solidFill>
                            <a:schemeClr val="tx1"/>
                          </a:solidFill>
                          <a:effectLst/>
                        </a:rPr>
                        <a:t>This involves conducting an "experiment" where you know the true causal effect (e.g., the synthetic control group, or the placebo test). Your estimated treatment effect should match the known true effect.</a:t>
                      </a:r>
                    </a:p>
                  </a:txBody>
                  <a:tcPr marL="44333" marR="44333" marT="109932" marB="22167"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549747838"/>
                  </a:ext>
                </a:extLst>
              </a:tr>
              <a:tr h="835662">
                <a:tc>
                  <a:txBody>
                    <a:bodyPr/>
                    <a:lstStyle/>
                    <a:p>
                      <a:pPr fontAlgn="base"/>
                      <a:r>
                        <a:rPr lang="en-GB" sz="1500" cap="none" spc="0" dirty="0">
                          <a:solidFill>
                            <a:schemeClr val="tx1"/>
                          </a:solidFill>
                          <a:effectLst/>
                        </a:rPr>
                        <a:t>Computation time</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fontAlgn="base"/>
                      <a:r>
                        <a:rPr lang="en-GB" sz="1500" cap="none" spc="0" dirty="0">
                          <a:solidFill>
                            <a:schemeClr val="tx1"/>
                          </a:solidFill>
                          <a:effectLst/>
                        </a:rPr>
                        <a:t>Check and Compare the computation time using ”time” module</a:t>
                      </a:r>
                    </a:p>
                  </a:txBody>
                  <a:tcPr marL="44333" marR="44333" marT="109932" marB="22167"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517712851"/>
                  </a:ext>
                </a:extLst>
              </a:tr>
            </a:tbl>
          </a:graphicData>
        </a:graphic>
      </p:graphicFrame>
    </p:spTree>
    <p:extLst>
      <p:ext uri="{BB962C8B-B14F-4D97-AF65-F5344CB8AC3E}">
        <p14:creationId xmlns:p14="http://schemas.microsoft.com/office/powerpoint/2010/main" val="520385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1A647D-717B-B49E-3B28-D8AE97B0CF52}"/>
              </a:ext>
            </a:extLst>
          </p:cNvPr>
          <p:cNvPicPr>
            <a:picLocks noChangeAspect="1"/>
          </p:cNvPicPr>
          <p:nvPr/>
        </p:nvPicPr>
        <p:blipFill>
          <a:blip r:embed="rId2"/>
          <a:stretch>
            <a:fillRect/>
          </a:stretch>
        </p:blipFill>
        <p:spPr>
          <a:xfrm>
            <a:off x="174506" y="3196810"/>
            <a:ext cx="4797365" cy="4937947"/>
          </a:xfrm>
          <a:prstGeom prst="rect">
            <a:avLst/>
          </a:prstGeom>
        </p:spPr>
      </p:pic>
      <p:sp>
        <p:nvSpPr>
          <p:cNvPr id="2" name="Title 1">
            <a:extLst>
              <a:ext uri="{FF2B5EF4-FFF2-40B4-BE49-F238E27FC236}">
                <a16:creationId xmlns:a16="http://schemas.microsoft.com/office/drawing/2014/main" id="{2F84B0FE-2A21-4F03-A682-8EFE7206B5F9}"/>
              </a:ext>
            </a:extLst>
          </p:cNvPr>
          <p:cNvSpPr>
            <a:spLocks noGrp="1"/>
          </p:cNvSpPr>
          <p:nvPr>
            <p:ph type="title"/>
          </p:nvPr>
        </p:nvSpPr>
        <p:spPr>
          <a:xfrm>
            <a:off x="0" y="1421562"/>
            <a:ext cx="12801600" cy="84529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algn="ctr"/>
            <a:r>
              <a:rPr lang="en-GB" b="0" i="0" u="none" strike="noStrike" dirty="0">
                <a:solidFill>
                  <a:srgbClr val="343541"/>
                </a:solidFill>
                <a:effectLst/>
                <a:latin typeface="Söhne"/>
              </a:rPr>
              <a:t>Causal Structure Evaluation</a:t>
            </a:r>
            <a:endParaRPr lang="en-US" dirty="0"/>
          </a:p>
        </p:txBody>
      </p:sp>
      <p:pic>
        <p:nvPicPr>
          <p:cNvPr id="6" name="Picture 5">
            <a:extLst>
              <a:ext uri="{FF2B5EF4-FFF2-40B4-BE49-F238E27FC236}">
                <a16:creationId xmlns:a16="http://schemas.microsoft.com/office/drawing/2014/main" id="{1DEE30A2-8217-E199-28F7-9E73C15AA808}"/>
              </a:ext>
            </a:extLst>
          </p:cNvPr>
          <p:cNvPicPr>
            <a:picLocks noChangeAspect="1"/>
          </p:cNvPicPr>
          <p:nvPr/>
        </p:nvPicPr>
        <p:blipFill>
          <a:blip r:embed="rId3"/>
          <a:stretch>
            <a:fillRect/>
          </a:stretch>
        </p:blipFill>
        <p:spPr>
          <a:xfrm>
            <a:off x="9645540" y="5488452"/>
            <a:ext cx="2627213" cy="2090139"/>
          </a:xfrm>
          <a:prstGeom prst="rect">
            <a:avLst/>
          </a:prstGeom>
        </p:spPr>
      </p:pic>
      <p:pic>
        <p:nvPicPr>
          <p:cNvPr id="7" name="Picture 6">
            <a:extLst>
              <a:ext uri="{FF2B5EF4-FFF2-40B4-BE49-F238E27FC236}">
                <a16:creationId xmlns:a16="http://schemas.microsoft.com/office/drawing/2014/main" id="{E2334393-0508-0426-BFC7-C2369D179E6C}"/>
              </a:ext>
            </a:extLst>
          </p:cNvPr>
          <p:cNvPicPr>
            <a:picLocks noChangeAspect="1"/>
          </p:cNvPicPr>
          <p:nvPr/>
        </p:nvPicPr>
        <p:blipFill>
          <a:blip r:embed="rId4"/>
          <a:stretch>
            <a:fillRect/>
          </a:stretch>
        </p:blipFill>
        <p:spPr>
          <a:xfrm>
            <a:off x="4570694" y="2576838"/>
            <a:ext cx="8161020" cy="2911613"/>
          </a:xfrm>
          <a:prstGeom prst="rect">
            <a:avLst/>
          </a:prstGeom>
        </p:spPr>
      </p:pic>
    </p:spTree>
    <p:extLst>
      <p:ext uri="{BB962C8B-B14F-4D97-AF65-F5344CB8AC3E}">
        <p14:creationId xmlns:p14="http://schemas.microsoft.com/office/powerpoint/2010/main" val="3697245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3C3A-B544-C141-649A-13B410CC72EF}"/>
              </a:ext>
            </a:extLst>
          </p:cNvPr>
          <p:cNvSpPr>
            <a:spLocks noGrp="1"/>
          </p:cNvSpPr>
          <p:nvPr>
            <p:ph type="title"/>
          </p:nvPr>
        </p:nvSpPr>
        <p:spPr>
          <a:xfrm>
            <a:off x="672084" y="3378232"/>
            <a:ext cx="2889972" cy="2844739"/>
          </a:xfrm>
          <a:prstGeom prst="ellipse">
            <a:avLst/>
          </a:prstGeom>
          <a:solidFill>
            <a:srgbClr val="262626"/>
          </a:solidFill>
          <a:ln w="174625" cmpd="thinThick">
            <a:solidFill>
              <a:srgbClr val="262626"/>
            </a:solidFill>
          </a:ln>
        </p:spPr>
        <p:txBody>
          <a:bodyPr vert="horz" lIns="96012" tIns="48006" rIns="96012" bIns="48006" rtlCol="0" anchor="ctr">
            <a:normAutofit/>
          </a:bodyPr>
          <a:lstStyle/>
          <a:p>
            <a:pPr algn="ctr"/>
            <a:r>
              <a:rPr lang="en-US" sz="2520" dirty="0">
                <a:solidFill>
                  <a:srgbClr val="FFFFFF"/>
                </a:solidFill>
              </a:rPr>
              <a:t> Confidence Intervals over the different treatments – </a:t>
            </a:r>
            <a:r>
              <a:rPr lang="en-US" sz="2520" dirty="0" err="1">
                <a:solidFill>
                  <a:srgbClr val="FFFFFF"/>
                </a:solidFill>
              </a:rPr>
              <a:t>CausalML</a:t>
            </a:r>
            <a:endParaRPr lang="en-US" sz="2520" dirty="0">
              <a:solidFill>
                <a:srgbClr val="FFFFFF"/>
              </a:solidFill>
            </a:endParaRPr>
          </a:p>
        </p:txBody>
      </p:sp>
      <p:pic>
        <p:nvPicPr>
          <p:cNvPr id="4" name="Picture 3">
            <a:extLst>
              <a:ext uri="{FF2B5EF4-FFF2-40B4-BE49-F238E27FC236}">
                <a16:creationId xmlns:a16="http://schemas.microsoft.com/office/drawing/2014/main" id="{CCD77D82-1E74-C3EE-A58B-814649BA9D47}"/>
              </a:ext>
            </a:extLst>
          </p:cNvPr>
          <p:cNvPicPr>
            <a:picLocks noChangeAspect="1"/>
          </p:cNvPicPr>
          <p:nvPr/>
        </p:nvPicPr>
        <p:blipFill>
          <a:blip r:embed="rId3"/>
          <a:stretch>
            <a:fillRect/>
          </a:stretch>
        </p:blipFill>
        <p:spPr>
          <a:xfrm>
            <a:off x="4240531" y="2487366"/>
            <a:ext cx="7547609" cy="4622910"/>
          </a:xfrm>
          <a:prstGeom prst="rect">
            <a:avLst/>
          </a:prstGeom>
        </p:spPr>
      </p:pic>
      <p:sp>
        <p:nvSpPr>
          <p:cNvPr id="3" name="TextBox 2">
            <a:extLst>
              <a:ext uri="{FF2B5EF4-FFF2-40B4-BE49-F238E27FC236}">
                <a16:creationId xmlns:a16="http://schemas.microsoft.com/office/drawing/2014/main" id="{BFE5E63E-FD1A-0D4D-271E-39632E44A595}"/>
              </a:ext>
            </a:extLst>
          </p:cNvPr>
          <p:cNvSpPr txBox="1"/>
          <p:nvPr/>
        </p:nvSpPr>
        <p:spPr>
          <a:xfrm>
            <a:off x="2857501" y="7703820"/>
            <a:ext cx="7406639" cy="776495"/>
          </a:xfrm>
          <a:prstGeom prst="rect">
            <a:avLst/>
          </a:prstGeom>
          <a:noFill/>
        </p:spPr>
        <p:txBody>
          <a:bodyPr wrap="square" rtlCol="0">
            <a:spAutoFit/>
          </a:bodyPr>
          <a:lstStyle/>
          <a:p>
            <a:r>
              <a:rPr lang="en-GB" sz="2223" dirty="0">
                <a:hlinkClick r:id="rId4"/>
              </a:rPr>
              <a:t>Modeling cause-effect relationships with causal mechanisms — DoWhy documentation (petergtz.github.io)</a:t>
            </a:r>
            <a:endParaRPr lang="en-US" sz="2223" dirty="0"/>
          </a:p>
        </p:txBody>
      </p:sp>
    </p:spTree>
    <p:extLst>
      <p:ext uri="{BB962C8B-B14F-4D97-AF65-F5344CB8AC3E}">
        <p14:creationId xmlns:p14="http://schemas.microsoft.com/office/powerpoint/2010/main" val="191225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C85FE-05EF-CFA0-5163-B4878F2C442E}"/>
              </a:ext>
            </a:extLst>
          </p:cNvPr>
          <p:cNvSpPr>
            <a:spLocks noGrp="1"/>
          </p:cNvSpPr>
          <p:nvPr>
            <p:ph type="title"/>
          </p:nvPr>
        </p:nvSpPr>
        <p:spPr>
          <a:xfrm>
            <a:off x="734699" y="1460590"/>
            <a:ext cx="7416907" cy="1217160"/>
          </a:xfrm>
        </p:spPr>
        <p:txBody>
          <a:bodyPr vert="horz" lIns="96012" tIns="48006" rIns="96012" bIns="48006" rtlCol="0" anchor="ctr">
            <a:normAutofit/>
          </a:bodyPr>
          <a:lstStyle/>
          <a:p>
            <a:r>
              <a:rPr lang="en-US" sz="4200" dirty="0">
                <a:solidFill>
                  <a:srgbClr val="FFFFFF"/>
                </a:solidFill>
              </a:rPr>
              <a:t>Synthetic Data Type</a:t>
            </a:r>
          </a:p>
        </p:txBody>
      </p:sp>
      <p:graphicFrame>
        <p:nvGraphicFramePr>
          <p:cNvPr id="4" name="Table 4">
            <a:extLst>
              <a:ext uri="{FF2B5EF4-FFF2-40B4-BE49-F238E27FC236}">
                <a16:creationId xmlns:a16="http://schemas.microsoft.com/office/drawing/2014/main" id="{3E255217-5B67-AE34-0BC1-C367309B769A}"/>
              </a:ext>
            </a:extLst>
          </p:cNvPr>
          <p:cNvGraphicFramePr>
            <a:graphicFrameLocks/>
          </p:cNvGraphicFramePr>
          <p:nvPr>
            <p:extLst>
              <p:ext uri="{D42A27DB-BD31-4B8C-83A1-F6EECF244321}">
                <p14:modId xmlns:p14="http://schemas.microsoft.com/office/powerpoint/2010/main" val="3248852200"/>
              </p:ext>
            </p:extLst>
          </p:nvPr>
        </p:nvGraphicFramePr>
        <p:xfrm>
          <a:off x="525024" y="3264758"/>
          <a:ext cx="11751555" cy="4674772"/>
        </p:xfrm>
        <a:graphic>
          <a:graphicData uri="http://schemas.openxmlformats.org/drawingml/2006/table">
            <a:tbl>
              <a:tblPr firstRow="1" bandRow="1">
                <a:noFill/>
                <a:tableStyleId>{B301B821-A1FF-4177-AEE7-76D212191A09}</a:tableStyleId>
              </a:tblPr>
              <a:tblGrid>
                <a:gridCol w="1353238">
                  <a:extLst>
                    <a:ext uri="{9D8B030D-6E8A-4147-A177-3AD203B41FA5}">
                      <a16:colId xmlns:a16="http://schemas.microsoft.com/office/drawing/2014/main" val="641004872"/>
                    </a:ext>
                  </a:extLst>
                </a:gridCol>
                <a:gridCol w="1983295">
                  <a:extLst>
                    <a:ext uri="{9D8B030D-6E8A-4147-A177-3AD203B41FA5}">
                      <a16:colId xmlns:a16="http://schemas.microsoft.com/office/drawing/2014/main" val="1736856620"/>
                    </a:ext>
                  </a:extLst>
                </a:gridCol>
                <a:gridCol w="1347803">
                  <a:extLst>
                    <a:ext uri="{9D8B030D-6E8A-4147-A177-3AD203B41FA5}">
                      <a16:colId xmlns:a16="http://schemas.microsoft.com/office/drawing/2014/main" val="4206885549"/>
                    </a:ext>
                  </a:extLst>
                </a:gridCol>
                <a:gridCol w="1636061">
                  <a:extLst>
                    <a:ext uri="{9D8B030D-6E8A-4147-A177-3AD203B41FA5}">
                      <a16:colId xmlns:a16="http://schemas.microsoft.com/office/drawing/2014/main" val="2997181559"/>
                    </a:ext>
                  </a:extLst>
                </a:gridCol>
                <a:gridCol w="1792134">
                  <a:extLst>
                    <a:ext uri="{9D8B030D-6E8A-4147-A177-3AD203B41FA5}">
                      <a16:colId xmlns:a16="http://schemas.microsoft.com/office/drawing/2014/main" val="3807527530"/>
                    </a:ext>
                  </a:extLst>
                </a:gridCol>
                <a:gridCol w="1781458">
                  <a:extLst>
                    <a:ext uri="{9D8B030D-6E8A-4147-A177-3AD203B41FA5}">
                      <a16:colId xmlns:a16="http://schemas.microsoft.com/office/drawing/2014/main" val="703919726"/>
                    </a:ext>
                  </a:extLst>
                </a:gridCol>
                <a:gridCol w="1857566">
                  <a:extLst>
                    <a:ext uri="{9D8B030D-6E8A-4147-A177-3AD203B41FA5}">
                      <a16:colId xmlns:a16="http://schemas.microsoft.com/office/drawing/2014/main" val="147838231"/>
                    </a:ext>
                  </a:extLst>
                </a:gridCol>
              </a:tblGrid>
              <a:tr h="1371824">
                <a:tc>
                  <a:txBody>
                    <a:bodyPr/>
                    <a:lstStyle/>
                    <a:p>
                      <a:pPr algn="ctr"/>
                      <a:r>
                        <a:rPr lang="en-US" sz="2000" b="1" cap="none" spc="30">
                          <a:solidFill>
                            <a:schemeClr val="tx1"/>
                          </a:solidFill>
                        </a:rPr>
                        <a:t>Data Structure</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dirty="0">
                          <a:solidFill>
                            <a:schemeClr val="tx1"/>
                          </a:solidFill>
                        </a:rPr>
                        <a:t>Intervention</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a:solidFill>
                            <a:schemeClr val="tx1"/>
                          </a:solidFill>
                        </a:rPr>
                        <a:t>Mediator</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dirty="0">
                          <a:solidFill>
                            <a:schemeClr val="tx1"/>
                          </a:solidFill>
                        </a:rPr>
                        <a:t>Instrument</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a:solidFill>
                            <a:schemeClr val="tx1"/>
                          </a:solidFill>
                        </a:rPr>
                        <a:t>Sample size for training </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a:solidFill>
                            <a:schemeClr val="tx1"/>
                          </a:solidFill>
                        </a:rPr>
                        <a:t>Confounders</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2000" b="1" cap="none" spc="30">
                          <a:solidFill>
                            <a:schemeClr val="tx1"/>
                          </a:solidFill>
                        </a:rPr>
                        <a:t>Outcome </a:t>
                      </a:r>
                    </a:p>
                    <a:p>
                      <a:pPr algn="ctr"/>
                      <a:r>
                        <a:rPr lang="en-US" sz="2000" b="1" cap="none" spc="30">
                          <a:solidFill>
                            <a:schemeClr val="tx1"/>
                          </a:solidFill>
                        </a:rPr>
                        <a:t>(Remaining Life of pipeline)</a:t>
                      </a:r>
                    </a:p>
                  </a:txBody>
                  <a:tcPr marL="0" marR="11261" marT="56305" marB="5630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710579701"/>
                  </a:ext>
                </a:extLst>
              </a:tr>
              <a:tr h="825737">
                <a:tc>
                  <a:txBody>
                    <a:bodyPr/>
                    <a:lstStyle/>
                    <a:p>
                      <a:pPr algn="ctr"/>
                      <a:r>
                        <a:rPr lang="en-US" sz="1500" b="1" cap="none" spc="0">
                          <a:solidFill>
                            <a:schemeClr val="tx1"/>
                          </a:solidFill>
                        </a:rPr>
                        <a:t>data1</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a:r>
                        <a:rPr lang="en-US" sz="1500" b="1" cap="none" spc="0">
                          <a:solidFill>
                            <a:schemeClr val="tx1"/>
                          </a:solidFill>
                        </a:rPr>
                        <a:t>Continuous</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round/>
                      <a:headEnd type="none" w="med" len="med"/>
                      <a:tailEnd type="none" w="med" len="med"/>
                    </a:lnB>
                    <a:noFill/>
                  </a:tcPr>
                </a:tc>
                <a:tc>
                  <a:txBody>
                    <a:bodyPr/>
                    <a:lstStyle/>
                    <a:p>
                      <a:pPr algn="ctr"/>
                      <a:r>
                        <a:rPr lang="en-US" sz="1500" cap="none" spc="0">
                          <a:solidFill>
                            <a:schemeClr val="tx1"/>
                          </a:solidFill>
                        </a:rPr>
                        <a:t>Yes</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a:r>
                        <a:rPr lang="en-US" sz="1500" cap="none" spc="0" dirty="0">
                          <a:solidFill>
                            <a:schemeClr val="tx1"/>
                          </a:solidFill>
                        </a:rPr>
                        <a:t>0</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a:r>
                        <a:rPr lang="en-US" sz="1500" cap="none" spc="0">
                          <a:solidFill>
                            <a:schemeClr val="tx1"/>
                          </a:solidFill>
                        </a:rPr>
                        <a:t>50</a:t>
                      </a:r>
                    </a:p>
                    <a:p>
                      <a:pPr algn="ctr"/>
                      <a:r>
                        <a:rPr lang="en-US" sz="1500" cap="none" spc="0">
                          <a:solidFill>
                            <a:schemeClr val="tx1"/>
                          </a:solidFill>
                        </a:rPr>
                        <a:t>100</a:t>
                      </a:r>
                    </a:p>
                    <a:p>
                      <a:pPr algn="ctr"/>
                      <a:r>
                        <a:rPr lang="en-US" sz="1500" cap="none" spc="0">
                          <a:solidFill>
                            <a:schemeClr val="tx1"/>
                          </a:solidFill>
                        </a:rPr>
                        <a:t>1000</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a:r>
                        <a:rPr lang="en-US" sz="1500" cap="none" spc="0" dirty="0">
                          <a:solidFill>
                            <a:schemeClr val="tx1"/>
                          </a:solidFill>
                        </a:rPr>
                        <a:t>2</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ctr"/>
                      <a:r>
                        <a:rPr lang="en-US" sz="1500" b="1" cap="none" spc="0">
                          <a:solidFill>
                            <a:schemeClr val="tx1"/>
                          </a:solidFill>
                        </a:rPr>
                        <a:t>Continuous</a:t>
                      </a:r>
                    </a:p>
                  </a:txBody>
                  <a:tcPr marL="0" marR="112611" marT="56305" marB="56305"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1945265604"/>
                  </a:ext>
                </a:extLst>
              </a:tr>
              <a:tr h="825737">
                <a:tc>
                  <a:txBody>
                    <a:bodyPr/>
                    <a:lstStyle/>
                    <a:p>
                      <a:pPr algn="ctr"/>
                      <a:r>
                        <a:rPr lang="en-US" sz="1500" b="1" cap="none" spc="0">
                          <a:solidFill>
                            <a:schemeClr val="tx1"/>
                          </a:solidFill>
                        </a:rPr>
                        <a:t>data2</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b="1" cap="none" spc="0">
                          <a:solidFill>
                            <a:schemeClr val="tx1"/>
                          </a:solidFill>
                        </a:rPr>
                        <a:t>Continuous</a:t>
                      </a:r>
                    </a:p>
                  </a:txBody>
                  <a:tcPr marL="56305" marR="112611" marT="56305" marB="56305" anchor="ctr">
                    <a:lnL w="12700" cmpd="sng">
                      <a:noFill/>
                      <a:prstDash val="solid"/>
                    </a:lnL>
                    <a:lnR w="12700" cmpd="sng">
                      <a:noFill/>
                      <a:prstDash val="solid"/>
                    </a:lnR>
                    <a:lnT w="9525" cap="flat" cmpd="sng" algn="ctr">
                      <a:solidFill>
                        <a:schemeClr val="accent1"/>
                      </a:solidFill>
                      <a:prstDash val="solid"/>
                      <a:round/>
                      <a:headEnd type="none" w="med" len="med"/>
                      <a:tailEnd type="none" w="med" len="med"/>
                    </a:lnT>
                    <a:lnB w="12700" cmpd="sng">
                      <a:noFill/>
                      <a:prstDash val="solid"/>
                    </a:lnB>
                    <a:solidFill>
                      <a:schemeClr val="accent1">
                        <a:lumMod val="20000"/>
                        <a:lumOff val="80000"/>
                      </a:schemeClr>
                    </a:solidFill>
                  </a:tcPr>
                </a:tc>
                <a:tc>
                  <a:txBody>
                    <a:bodyPr/>
                    <a:lstStyle/>
                    <a:p>
                      <a:pPr algn="ctr"/>
                      <a:r>
                        <a:rPr lang="en-US" sz="1500" cap="none" spc="0">
                          <a:solidFill>
                            <a:schemeClr val="tx1"/>
                          </a:solidFill>
                        </a:rPr>
                        <a:t>No</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dirty="0">
                          <a:solidFill>
                            <a:schemeClr val="tx1"/>
                          </a:solidFill>
                        </a:rPr>
                        <a:t>0</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a:solidFill>
                            <a:schemeClr val="tx1"/>
                          </a:solidFill>
                        </a:rPr>
                        <a:t>50</a:t>
                      </a:r>
                    </a:p>
                    <a:p>
                      <a:pPr algn="ctr"/>
                      <a:r>
                        <a:rPr lang="en-US" sz="1500" cap="none" spc="0">
                          <a:solidFill>
                            <a:schemeClr val="tx1"/>
                          </a:solidFill>
                        </a:rPr>
                        <a:t>100</a:t>
                      </a:r>
                    </a:p>
                    <a:p>
                      <a:pPr algn="ctr"/>
                      <a:r>
                        <a:rPr lang="en-US" sz="1500" cap="none" spc="0">
                          <a:solidFill>
                            <a:schemeClr val="tx1"/>
                          </a:solidFill>
                        </a:rPr>
                        <a:t>1000</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dirty="0">
                          <a:solidFill>
                            <a:schemeClr val="tx1"/>
                          </a:solidFill>
                        </a:rPr>
                        <a:t>1</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b="1" cap="none" spc="0" dirty="0">
                          <a:solidFill>
                            <a:schemeClr val="tx1"/>
                          </a:solidFill>
                        </a:rPr>
                        <a:t>Continuous</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402764651"/>
                  </a:ext>
                </a:extLst>
              </a:tr>
              <a:tr h="825737">
                <a:tc>
                  <a:txBody>
                    <a:bodyPr/>
                    <a:lstStyle/>
                    <a:p>
                      <a:pPr algn="ctr"/>
                      <a:r>
                        <a:rPr lang="en-US" sz="1500" b="1" cap="none" spc="0">
                          <a:solidFill>
                            <a:schemeClr val="tx1"/>
                          </a:solidFill>
                        </a:rPr>
                        <a:t>data3</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1500" b="1" cap="none" spc="0">
                          <a:solidFill>
                            <a:schemeClr val="tx1"/>
                          </a:solidFill>
                        </a:rPr>
                        <a:t>Binary</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round/>
                      <a:headEnd type="none" w="med" len="med"/>
                      <a:tailEnd type="none" w="med" len="med"/>
                    </a:lnB>
                    <a:noFill/>
                  </a:tcPr>
                </a:tc>
                <a:tc>
                  <a:txBody>
                    <a:bodyPr/>
                    <a:lstStyle/>
                    <a:p>
                      <a:pPr algn="ctr"/>
                      <a:r>
                        <a:rPr lang="en-US" sz="1500" cap="none" spc="0">
                          <a:solidFill>
                            <a:schemeClr val="tx1"/>
                          </a:solidFill>
                        </a:rPr>
                        <a:t>Yes</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1500" cap="none" spc="0" dirty="0">
                          <a:solidFill>
                            <a:schemeClr val="tx1"/>
                          </a:solidFill>
                        </a:rPr>
                        <a:t>0</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1500" cap="none" spc="0" dirty="0">
                          <a:solidFill>
                            <a:schemeClr val="tx1"/>
                          </a:solidFill>
                        </a:rPr>
                        <a:t>50</a:t>
                      </a:r>
                    </a:p>
                    <a:p>
                      <a:pPr algn="ctr"/>
                      <a:r>
                        <a:rPr lang="en-US" sz="1500" cap="none" spc="0" dirty="0">
                          <a:solidFill>
                            <a:schemeClr val="tx1"/>
                          </a:solidFill>
                        </a:rPr>
                        <a:t>100</a:t>
                      </a:r>
                    </a:p>
                    <a:p>
                      <a:pPr algn="ctr"/>
                      <a:r>
                        <a:rPr lang="en-US" sz="1500" cap="none" spc="0" dirty="0">
                          <a:solidFill>
                            <a:schemeClr val="tx1"/>
                          </a:solidFill>
                        </a:rPr>
                        <a:t>1000</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1500" cap="none" spc="0" dirty="0">
                          <a:solidFill>
                            <a:schemeClr val="tx1"/>
                          </a:solidFill>
                        </a:rPr>
                        <a:t>3</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1500" b="1" cap="none" spc="0">
                          <a:solidFill>
                            <a:schemeClr val="tx1"/>
                          </a:solidFill>
                        </a:rPr>
                        <a:t>Continuous</a:t>
                      </a:r>
                    </a:p>
                  </a:txBody>
                  <a:tcPr marL="0" marR="112611" marT="56305" marB="56305"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446332769"/>
                  </a:ext>
                </a:extLst>
              </a:tr>
              <a:tr h="825737">
                <a:tc>
                  <a:txBody>
                    <a:bodyPr/>
                    <a:lstStyle/>
                    <a:p>
                      <a:pPr algn="ctr"/>
                      <a:r>
                        <a:rPr lang="en-US" sz="1500" b="1" cap="none" spc="0" dirty="0">
                          <a:solidFill>
                            <a:schemeClr val="tx1"/>
                          </a:solidFill>
                        </a:rPr>
                        <a:t>data4</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b="1" cap="none" spc="0" dirty="0">
                          <a:solidFill>
                            <a:schemeClr val="tx1"/>
                          </a:solidFill>
                        </a:rPr>
                        <a:t>Binary</a:t>
                      </a:r>
                    </a:p>
                  </a:txBody>
                  <a:tcPr marL="56305" marR="112611" marT="56305" marB="56305" anchor="ctr">
                    <a:lnL w="12700" cmpd="sng">
                      <a:noFill/>
                      <a:prstDash val="solid"/>
                    </a:lnL>
                    <a:lnR w="12700" cmpd="sng">
                      <a:noFill/>
                      <a:prstDash val="solid"/>
                    </a:lnR>
                    <a:lnT w="9525" cap="flat" cmpd="sng" algn="ctr">
                      <a:solidFill>
                        <a:schemeClr val="accent1"/>
                      </a:solidFill>
                      <a:prstDash val="solid"/>
                      <a:round/>
                      <a:headEnd type="none" w="med" len="med"/>
                      <a:tailEnd type="none" w="med" len="med"/>
                    </a:lnT>
                    <a:lnB w="12700" cmpd="sng">
                      <a:noFill/>
                      <a:prstDash val="solid"/>
                    </a:lnB>
                    <a:solidFill>
                      <a:schemeClr val="accent1">
                        <a:lumMod val="20000"/>
                        <a:lumOff val="80000"/>
                      </a:schemeClr>
                    </a:solidFill>
                  </a:tcPr>
                </a:tc>
                <a:tc>
                  <a:txBody>
                    <a:bodyPr/>
                    <a:lstStyle/>
                    <a:p>
                      <a:pPr algn="ctr"/>
                      <a:r>
                        <a:rPr lang="en-US" sz="1500" cap="none" spc="0">
                          <a:solidFill>
                            <a:schemeClr val="tx1"/>
                          </a:solidFill>
                        </a:rPr>
                        <a:t>No</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dirty="0">
                          <a:solidFill>
                            <a:schemeClr val="tx1"/>
                          </a:solidFill>
                        </a:rPr>
                        <a:t>1</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dirty="0">
                          <a:solidFill>
                            <a:schemeClr val="tx1"/>
                          </a:solidFill>
                        </a:rPr>
                        <a:t>50</a:t>
                      </a:r>
                    </a:p>
                    <a:p>
                      <a:pPr algn="ctr"/>
                      <a:r>
                        <a:rPr lang="en-US" sz="1500" cap="none" spc="0" dirty="0">
                          <a:solidFill>
                            <a:schemeClr val="tx1"/>
                          </a:solidFill>
                        </a:rPr>
                        <a:t>100</a:t>
                      </a:r>
                    </a:p>
                    <a:p>
                      <a:pPr algn="ctr"/>
                      <a:r>
                        <a:rPr lang="en-US" sz="1500" cap="none" spc="0" dirty="0">
                          <a:solidFill>
                            <a:schemeClr val="tx1"/>
                          </a:solidFill>
                        </a:rPr>
                        <a:t>1000</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cap="none" spc="0" dirty="0">
                          <a:solidFill>
                            <a:schemeClr val="tx1"/>
                          </a:solidFill>
                        </a:rPr>
                        <a:t>2</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1500" b="1" cap="none" spc="0" dirty="0">
                          <a:solidFill>
                            <a:schemeClr val="tx1"/>
                          </a:solidFill>
                        </a:rPr>
                        <a:t>Continuous</a:t>
                      </a:r>
                    </a:p>
                  </a:txBody>
                  <a:tcPr marL="56305" marR="112611" marT="56305" marB="56305"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00506334"/>
                  </a:ext>
                </a:extLst>
              </a:tr>
            </a:tbl>
          </a:graphicData>
        </a:graphic>
      </p:graphicFrame>
      <p:sp>
        <p:nvSpPr>
          <p:cNvPr id="5" name="TextBox 4">
            <a:extLst>
              <a:ext uri="{FF2B5EF4-FFF2-40B4-BE49-F238E27FC236}">
                <a16:creationId xmlns:a16="http://schemas.microsoft.com/office/drawing/2014/main" id="{9A7E47C1-3EE9-8867-D506-CC72BD36EE0F}"/>
              </a:ext>
            </a:extLst>
          </p:cNvPr>
          <p:cNvSpPr txBox="1"/>
          <p:nvPr/>
        </p:nvSpPr>
        <p:spPr>
          <a:xfrm>
            <a:off x="6662008" y="3366827"/>
            <a:ext cx="3276532" cy="318549"/>
          </a:xfrm>
          <a:prstGeom prst="rect">
            <a:avLst/>
          </a:prstGeom>
          <a:noFill/>
        </p:spPr>
        <p:txBody>
          <a:bodyPr wrap="square" rtlCol="0">
            <a:spAutoFit/>
          </a:bodyPr>
          <a:lstStyle/>
          <a:p>
            <a:r>
              <a:rPr lang="en-US" sz="1470" dirty="0">
                <a:solidFill>
                  <a:srgbClr val="244DF4"/>
                </a:solidFill>
              </a:rPr>
              <a:t>(Sample size for test: 1000)</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98D84AE-5599-86DB-4345-9CCAAA9BCBFC}"/>
                  </a:ext>
                </a:extLst>
              </p14:cNvPr>
              <p14:cNvContentPartPr/>
              <p14:nvPr/>
            </p14:nvContentPartPr>
            <p14:xfrm>
              <a:off x="1147554" y="8074026"/>
              <a:ext cx="378" cy="378"/>
            </p14:xfrm>
          </p:contentPart>
        </mc:Choice>
        <mc:Fallback xmlns="">
          <p:pic>
            <p:nvPicPr>
              <p:cNvPr id="3" name="Ink 2">
                <a:extLst>
                  <a:ext uri="{FF2B5EF4-FFF2-40B4-BE49-F238E27FC236}">
                    <a16:creationId xmlns:a16="http://schemas.microsoft.com/office/drawing/2014/main" id="{F98D84AE-5599-86DB-4345-9CCAAA9BCBFC}"/>
                  </a:ext>
                </a:extLst>
              </p:cNvPr>
              <p:cNvPicPr/>
              <p:nvPr/>
            </p:nvPicPr>
            <p:blipFill>
              <a:blip r:embed="rId4"/>
              <a:stretch>
                <a:fillRect/>
              </a:stretch>
            </p:blipFill>
            <p:spPr>
              <a:xfrm>
                <a:off x="1138104" y="8064576"/>
                <a:ext cx="18900" cy="18900"/>
              </a:xfrm>
              <a:prstGeom prst="rect">
                <a:avLst/>
              </a:prstGeom>
            </p:spPr>
          </p:pic>
        </mc:Fallback>
      </mc:AlternateContent>
      <p:sp>
        <p:nvSpPr>
          <p:cNvPr id="6" name="TextBox 5">
            <a:extLst>
              <a:ext uri="{FF2B5EF4-FFF2-40B4-BE49-F238E27FC236}">
                <a16:creationId xmlns:a16="http://schemas.microsoft.com/office/drawing/2014/main" id="{984C8BE0-72D6-9802-81D2-1A728669E89C}"/>
              </a:ext>
            </a:extLst>
          </p:cNvPr>
          <p:cNvSpPr txBox="1"/>
          <p:nvPr/>
        </p:nvSpPr>
        <p:spPr>
          <a:xfrm>
            <a:off x="1147555" y="7939529"/>
            <a:ext cx="7260353" cy="434414"/>
          </a:xfrm>
          <a:prstGeom prst="rect">
            <a:avLst/>
          </a:prstGeom>
          <a:noFill/>
        </p:spPr>
        <p:txBody>
          <a:bodyPr wrap="square" rtlCol="0">
            <a:spAutoFit/>
          </a:bodyPr>
          <a:lstStyle/>
          <a:p>
            <a:r>
              <a:rPr lang="en-US" sz="2223" dirty="0"/>
              <a:t>Data – Outcome variance is large : difficult to guess</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95AA930-0591-4697-562C-54633902CC70}"/>
                  </a:ext>
                </a:extLst>
              </p14:cNvPr>
              <p14:cNvContentPartPr/>
              <p14:nvPr/>
            </p14:nvContentPartPr>
            <p14:xfrm>
              <a:off x="3325968" y="6642560"/>
              <a:ext cx="155358" cy="105840"/>
            </p14:xfrm>
          </p:contentPart>
        </mc:Choice>
        <mc:Fallback xmlns="">
          <p:pic>
            <p:nvPicPr>
              <p:cNvPr id="7" name="Ink 6">
                <a:extLst>
                  <a:ext uri="{FF2B5EF4-FFF2-40B4-BE49-F238E27FC236}">
                    <a16:creationId xmlns:a16="http://schemas.microsoft.com/office/drawing/2014/main" id="{995AA930-0591-4697-562C-54633902CC70}"/>
                  </a:ext>
                </a:extLst>
              </p:cNvPr>
              <p:cNvPicPr/>
              <p:nvPr/>
            </p:nvPicPr>
            <p:blipFill>
              <a:blip r:embed="rId6"/>
              <a:stretch>
                <a:fillRect/>
              </a:stretch>
            </p:blipFill>
            <p:spPr>
              <a:xfrm>
                <a:off x="3316977" y="6633920"/>
                <a:ext cx="1729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3E9E552-68F8-F508-8BDC-EE265E41E945}"/>
                  </a:ext>
                </a:extLst>
              </p14:cNvPr>
              <p14:cNvContentPartPr/>
              <p14:nvPr/>
            </p14:nvContentPartPr>
            <p14:xfrm>
              <a:off x="3364524" y="7081040"/>
              <a:ext cx="244944" cy="369306"/>
            </p14:xfrm>
          </p:contentPart>
        </mc:Choice>
        <mc:Fallback xmlns="">
          <p:pic>
            <p:nvPicPr>
              <p:cNvPr id="8" name="Ink 7">
                <a:extLst>
                  <a:ext uri="{FF2B5EF4-FFF2-40B4-BE49-F238E27FC236}">
                    <a16:creationId xmlns:a16="http://schemas.microsoft.com/office/drawing/2014/main" id="{E3E9E552-68F8-F508-8BDC-EE265E41E945}"/>
                  </a:ext>
                </a:extLst>
              </p:cNvPr>
              <p:cNvPicPr/>
              <p:nvPr/>
            </p:nvPicPr>
            <p:blipFill>
              <a:blip r:embed="rId8"/>
              <a:stretch>
                <a:fillRect/>
              </a:stretch>
            </p:blipFill>
            <p:spPr>
              <a:xfrm>
                <a:off x="3355519" y="7072401"/>
                <a:ext cx="262594" cy="38694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7257B27-50E7-30D7-3AAF-FDF02597941C}"/>
                  </a:ext>
                </a:extLst>
              </p14:cNvPr>
              <p14:cNvContentPartPr/>
              <p14:nvPr/>
            </p14:nvContentPartPr>
            <p14:xfrm>
              <a:off x="4040766" y="4769948"/>
              <a:ext cx="629748" cy="582498"/>
            </p14:xfrm>
          </p:contentPart>
        </mc:Choice>
        <mc:Fallback xmlns="">
          <p:pic>
            <p:nvPicPr>
              <p:cNvPr id="9" name="Ink 8">
                <a:extLst>
                  <a:ext uri="{FF2B5EF4-FFF2-40B4-BE49-F238E27FC236}">
                    <a16:creationId xmlns:a16="http://schemas.microsoft.com/office/drawing/2014/main" id="{07257B27-50E7-30D7-3AAF-FDF02597941C}"/>
                  </a:ext>
                </a:extLst>
              </p:cNvPr>
              <p:cNvPicPr/>
              <p:nvPr/>
            </p:nvPicPr>
            <p:blipFill>
              <a:blip r:embed="rId10"/>
              <a:stretch>
                <a:fillRect/>
              </a:stretch>
            </p:blipFill>
            <p:spPr>
              <a:xfrm>
                <a:off x="4031764" y="4760942"/>
                <a:ext cx="647391" cy="60014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2671E5E-6043-DDBD-55E4-83AA0ADFCD85}"/>
                  </a:ext>
                </a:extLst>
              </p14:cNvPr>
              <p14:cNvContentPartPr/>
              <p14:nvPr/>
            </p14:nvContentPartPr>
            <p14:xfrm>
              <a:off x="4207086" y="6589640"/>
              <a:ext cx="407106" cy="340200"/>
            </p14:xfrm>
          </p:contentPart>
        </mc:Choice>
        <mc:Fallback xmlns="">
          <p:pic>
            <p:nvPicPr>
              <p:cNvPr id="10" name="Ink 9">
                <a:extLst>
                  <a:ext uri="{FF2B5EF4-FFF2-40B4-BE49-F238E27FC236}">
                    <a16:creationId xmlns:a16="http://schemas.microsoft.com/office/drawing/2014/main" id="{02671E5E-6043-DDBD-55E4-83AA0ADFCD85}"/>
                  </a:ext>
                </a:extLst>
              </p:cNvPr>
              <p:cNvPicPr/>
              <p:nvPr/>
            </p:nvPicPr>
            <p:blipFill>
              <a:blip r:embed="rId12"/>
              <a:stretch>
                <a:fillRect/>
              </a:stretch>
            </p:blipFill>
            <p:spPr>
              <a:xfrm>
                <a:off x="4198087" y="6581000"/>
                <a:ext cx="424744"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7CCDC787-7F88-88EB-4B0D-1E41B9DF09C3}"/>
                  </a:ext>
                </a:extLst>
              </p14:cNvPr>
              <p14:cNvContentPartPr/>
              <p14:nvPr/>
            </p14:nvContentPartPr>
            <p14:xfrm>
              <a:off x="5415552" y="4226384"/>
              <a:ext cx="1402380" cy="6048"/>
            </p14:xfrm>
          </p:contentPart>
        </mc:Choice>
        <mc:Fallback xmlns="">
          <p:pic>
            <p:nvPicPr>
              <p:cNvPr id="11" name="Ink 10">
                <a:extLst>
                  <a:ext uri="{FF2B5EF4-FFF2-40B4-BE49-F238E27FC236}">
                    <a16:creationId xmlns:a16="http://schemas.microsoft.com/office/drawing/2014/main" id="{7CCDC787-7F88-88EB-4B0D-1E41B9DF09C3}"/>
                  </a:ext>
                </a:extLst>
              </p:cNvPr>
              <p:cNvPicPr/>
              <p:nvPr/>
            </p:nvPicPr>
            <p:blipFill>
              <a:blip r:embed="rId14"/>
              <a:stretch>
                <a:fillRect/>
              </a:stretch>
            </p:blipFill>
            <p:spPr>
              <a:xfrm>
                <a:off x="5406551" y="4217490"/>
                <a:ext cx="1420022" cy="2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C819D06-DCD1-035C-BB84-4622B22F4221}"/>
                  </a:ext>
                </a:extLst>
              </p14:cNvPr>
              <p14:cNvContentPartPr/>
              <p14:nvPr/>
            </p14:nvContentPartPr>
            <p14:xfrm>
              <a:off x="9000126" y="4190096"/>
              <a:ext cx="1238328" cy="21924"/>
            </p14:xfrm>
          </p:contentPart>
        </mc:Choice>
        <mc:Fallback xmlns="">
          <p:pic>
            <p:nvPicPr>
              <p:cNvPr id="12" name="Ink 11">
                <a:extLst>
                  <a:ext uri="{FF2B5EF4-FFF2-40B4-BE49-F238E27FC236}">
                    <a16:creationId xmlns:a16="http://schemas.microsoft.com/office/drawing/2014/main" id="{9C819D06-DCD1-035C-BB84-4622B22F4221}"/>
                  </a:ext>
                </a:extLst>
              </p:cNvPr>
              <p:cNvPicPr/>
              <p:nvPr/>
            </p:nvPicPr>
            <p:blipFill>
              <a:blip r:embed="rId16"/>
              <a:stretch>
                <a:fillRect/>
              </a:stretch>
            </p:blipFill>
            <p:spPr>
              <a:xfrm>
                <a:off x="8991484" y="4181470"/>
                <a:ext cx="1255972" cy="3953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AD7CA22B-9AA4-39A4-C86C-F2E2904A66E2}"/>
                  </a:ext>
                </a:extLst>
              </p14:cNvPr>
              <p14:cNvContentPartPr/>
              <p14:nvPr/>
            </p14:nvContentPartPr>
            <p14:xfrm>
              <a:off x="9737982" y="6561290"/>
              <a:ext cx="170856" cy="231336"/>
            </p14:xfrm>
          </p:contentPart>
        </mc:Choice>
        <mc:Fallback xmlns="">
          <p:pic>
            <p:nvPicPr>
              <p:cNvPr id="13" name="Ink 12">
                <a:extLst>
                  <a:ext uri="{FF2B5EF4-FFF2-40B4-BE49-F238E27FC236}">
                    <a16:creationId xmlns:a16="http://schemas.microsoft.com/office/drawing/2014/main" id="{AD7CA22B-9AA4-39A4-C86C-F2E2904A66E2}"/>
                  </a:ext>
                </a:extLst>
              </p:cNvPr>
              <p:cNvPicPr/>
              <p:nvPr/>
            </p:nvPicPr>
            <p:blipFill>
              <a:blip r:embed="rId18"/>
              <a:stretch>
                <a:fillRect/>
              </a:stretch>
            </p:blipFill>
            <p:spPr>
              <a:xfrm>
                <a:off x="9728971" y="6552282"/>
                <a:ext cx="188518" cy="24899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5D87730A-057F-12E6-5167-21731518A863}"/>
                  </a:ext>
                </a:extLst>
              </p14:cNvPr>
              <p14:cNvContentPartPr/>
              <p14:nvPr/>
            </p14:nvContentPartPr>
            <p14:xfrm>
              <a:off x="6247152" y="7426154"/>
              <a:ext cx="185976" cy="135702"/>
            </p14:xfrm>
          </p:contentPart>
        </mc:Choice>
        <mc:Fallback xmlns="">
          <p:pic>
            <p:nvPicPr>
              <p:cNvPr id="14" name="Ink 13">
                <a:extLst>
                  <a:ext uri="{FF2B5EF4-FFF2-40B4-BE49-F238E27FC236}">
                    <a16:creationId xmlns:a16="http://schemas.microsoft.com/office/drawing/2014/main" id="{5D87730A-057F-12E6-5167-21731518A863}"/>
                  </a:ext>
                </a:extLst>
              </p:cNvPr>
              <p:cNvPicPr/>
              <p:nvPr/>
            </p:nvPicPr>
            <p:blipFill>
              <a:blip r:embed="rId20"/>
              <a:stretch>
                <a:fillRect/>
              </a:stretch>
            </p:blipFill>
            <p:spPr>
              <a:xfrm>
                <a:off x="6238519" y="7417515"/>
                <a:ext cx="203602" cy="153340"/>
              </a:xfrm>
              <a:prstGeom prst="rect">
                <a:avLst/>
              </a:prstGeom>
            </p:spPr>
          </p:pic>
        </mc:Fallback>
      </mc:AlternateContent>
    </p:spTree>
    <p:extLst>
      <p:ext uri="{BB962C8B-B14F-4D97-AF65-F5344CB8AC3E}">
        <p14:creationId xmlns:p14="http://schemas.microsoft.com/office/powerpoint/2010/main" val="343268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2A50-222F-2A70-7270-19CA9F84788C}"/>
              </a:ext>
            </a:extLst>
          </p:cNvPr>
          <p:cNvSpPr>
            <a:spLocks noGrp="1"/>
          </p:cNvSpPr>
          <p:nvPr>
            <p:ph type="title"/>
          </p:nvPr>
        </p:nvSpPr>
        <p:spPr>
          <a:xfrm>
            <a:off x="515065" y="1921032"/>
            <a:ext cx="11771471" cy="782078"/>
          </a:xfrm>
        </p:spPr>
        <p:txBody>
          <a:bodyPr vert="horz" lIns="96012" tIns="48006" rIns="96012" bIns="48006" rtlCol="0" anchor="ctr">
            <a:normAutofit/>
          </a:bodyPr>
          <a:lstStyle/>
          <a:p>
            <a:pPr algn="ctr"/>
            <a:r>
              <a:rPr lang="en-US" sz="3360" dirty="0">
                <a:solidFill>
                  <a:schemeClr val="bg1"/>
                </a:solidFill>
              </a:rPr>
              <a:t>TRUE VALUE OF COEFFICIENTS</a:t>
            </a:r>
          </a:p>
        </p:txBody>
      </p:sp>
      <p:graphicFrame>
        <p:nvGraphicFramePr>
          <p:cNvPr id="4" name="Table 4">
            <a:extLst>
              <a:ext uri="{FF2B5EF4-FFF2-40B4-BE49-F238E27FC236}">
                <a16:creationId xmlns:a16="http://schemas.microsoft.com/office/drawing/2014/main" id="{CAD74DB1-2BF7-DB38-10E6-00E7EEDF8CA1}"/>
              </a:ext>
            </a:extLst>
          </p:cNvPr>
          <p:cNvGraphicFramePr>
            <a:graphicFrameLocks noGrp="1"/>
          </p:cNvGraphicFramePr>
          <p:nvPr>
            <p:ph idx="1"/>
            <p:extLst>
              <p:ext uri="{D42A27DB-BD31-4B8C-83A1-F6EECF244321}">
                <p14:modId xmlns:p14="http://schemas.microsoft.com/office/powerpoint/2010/main" val="996236960"/>
              </p:ext>
            </p:extLst>
          </p:nvPr>
        </p:nvGraphicFramePr>
        <p:xfrm>
          <a:off x="241240" y="3030070"/>
          <a:ext cx="5674536" cy="4181589"/>
        </p:xfrm>
        <a:graphic>
          <a:graphicData uri="http://schemas.openxmlformats.org/drawingml/2006/table">
            <a:tbl>
              <a:tblPr firstRow="1" bandRow="1">
                <a:noFill/>
                <a:tableStyleId>{5C22544A-7EE6-4342-B048-85BDC9FD1C3A}</a:tableStyleId>
              </a:tblPr>
              <a:tblGrid>
                <a:gridCol w="1997914">
                  <a:extLst>
                    <a:ext uri="{9D8B030D-6E8A-4147-A177-3AD203B41FA5}">
                      <a16:colId xmlns:a16="http://schemas.microsoft.com/office/drawing/2014/main" val="3373219502"/>
                    </a:ext>
                  </a:extLst>
                </a:gridCol>
                <a:gridCol w="913499">
                  <a:extLst>
                    <a:ext uri="{9D8B030D-6E8A-4147-A177-3AD203B41FA5}">
                      <a16:colId xmlns:a16="http://schemas.microsoft.com/office/drawing/2014/main" val="2962989497"/>
                    </a:ext>
                  </a:extLst>
                </a:gridCol>
                <a:gridCol w="939600">
                  <a:extLst>
                    <a:ext uri="{9D8B030D-6E8A-4147-A177-3AD203B41FA5}">
                      <a16:colId xmlns:a16="http://schemas.microsoft.com/office/drawing/2014/main" val="3012740751"/>
                    </a:ext>
                  </a:extLst>
                </a:gridCol>
                <a:gridCol w="939599">
                  <a:extLst>
                    <a:ext uri="{9D8B030D-6E8A-4147-A177-3AD203B41FA5}">
                      <a16:colId xmlns:a16="http://schemas.microsoft.com/office/drawing/2014/main" val="1224701127"/>
                    </a:ext>
                  </a:extLst>
                </a:gridCol>
                <a:gridCol w="883924">
                  <a:extLst>
                    <a:ext uri="{9D8B030D-6E8A-4147-A177-3AD203B41FA5}">
                      <a16:colId xmlns:a16="http://schemas.microsoft.com/office/drawing/2014/main" val="1994025135"/>
                    </a:ext>
                  </a:extLst>
                </a:gridCol>
              </a:tblGrid>
              <a:tr h="830115">
                <a:tc>
                  <a:txBody>
                    <a:bodyPr/>
                    <a:lstStyle/>
                    <a:p>
                      <a:r>
                        <a:rPr lang="en-US" sz="1700" b="1" cap="none" spc="0" dirty="0">
                          <a:solidFill>
                            <a:schemeClr val="bg1"/>
                          </a:solidFill>
                        </a:rPr>
                        <a:t>COEFFICIENTS</a:t>
                      </a:r>
                    </a:p>
                  </a:txBody>
                  <a:tcPr marL="111318" marR="79513" marT="159026" marB="15902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700" b="1" cap="none" spc="0" dirty="0">
                          <a:solidFill>
                            <a:schemeClr val="bg1"/>
                          </a:solidFill>
                        </a:rPr>
                        <a:t>DATA1</a:t>
                      </a:r>
                    </a:p>
                  </a:txBody>
                  <a:tcPr marL="111318" marR="79513" marT="159026" marB="15902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700" b="1" cap="none" spc="0" dirty="0">
                          <a:solidFill>
                            <a:schemeClr val="bg1"/>
                          </a:solidFill>
                        </a:rPr>
                        <a:t>DATA2</a:t>
                      </a:r>
                    </a:p>
                  </a:txBody>
                  <a:tcPr marL="111318" marR="79513" marT="159026" marB="15902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700" b="1" cap="none" spc="0" dirty="0">
                          <a:solidFill>
                            <a:schemeClr val="bg1"/>
                          </a:solidFill>
                        </a:rPr>
                        <a:t>DATA3</a:t>
                      </a:r>
                    </a:p>
                  </a:txBody>
                  <a:tcPr marL="111318" marR="79513" marT="159026" marB="15902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700" b="1" cap="none" spc="0" dirty="0">
                          <a:solidFill>
                            <a:schemeClr val="bg1"/>
                          </a:solidFill>
                        </a:rPr>
                        <a:t>DATA4</a:t>
                      </a:r>
                    </a:p>
                  </a:txBody>
                  <a:tcPr marL="111318" marR="79513" marT="159026" marB="15902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824702923"/>
                  </a:ext>
                </a:extLst>
              </a:tr>
              <a:tr h="558579">
                <a:tc>
                  <a:txBody>
                    <a:bodyPr/>
                    <a:lstStyle/>
                    <a:p>
                      <a:r>
                        <a:rPr lang="en-US" sz="2100" cap="none" spc="0" dirty="0">
                          <a:solidFill>
                            <a:schemeClr val="tx1"/>
                          </a:solidFill>
                          <a:highlight>
                            <a:srgbClr val="FFFF00"/>
                          </a:highlight>
                        </a:rPr>
                        <a:t>Intervention</a:t>
                      </a:r>
                    </a:p>
                  </a:txBody>
                  <a:tcPr marL="111318" marR="79513" marT="79513" marB="159026">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2100" cap="none" spc="0" dirty="0">
                          <a:solidFill>
                            <a:schemeClr val="tx1"/>
                          </a:solidFill>
                          <a:highlight>
                            <a:srgbClr val="FFFF00"/>
                          </a:highlight>
                        </a:rPr>
                        <a:t>3</a:t>
                      </a:r>
                    </a:p>
                  </a:txBody>
                  <a:tcPr marL="111318" marR="79513" marT="79513" marB="15902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2100" cap="none" spc="0" dirty="0">
                          <a:solidFill>
                            <a:schemeClr val="tx1"/>
                          </a:solidFill>
                          <a:highlight>
                            <a:srgbClr val="FFFF00"/>
                          </a:highlight>
                        </a:rPr>
                        <a:t>3</a:t>
                      </a:r>
                    </a:p>
                  </a:txBody>
                  <a:tcPr marL="111318" marR="79513" marT="79513" marB="15902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2100" cap="none" spc="0" dirty="0">
                          <a:solidFill>
                            <a:schemeClr val="tx1"/>
                          </a:solidFill>
                          <a:highlight>
                            <a:srgbClr val="FFFF00"/>
                          </a:highlight>
                        </a:rPr>
                        <a:t>3</a:t>
                      </a:r>
                    </a:p>
                  </a:txBody>
                  <a:tcPr marL="111318" marR="79513" marT="79513" marB="159026" anchor="ctr">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ctr"/>
                      <a:r>
                        <a:rPr lang="en-US" sz="2100" cap="none" spc="0" dirty="0">
                          <a:solidFill>
                            <a:schemeClr val="tx1"/>
                          </a:solidFill>
                          <a:highlight>
                            <a:srgbClr val="FFFF00"/>
                          </a:highlight>
                        </a:rPr>
                        <a:t>3</a:t>
                      </a:r>
                    </a:p>
                  </a:txBody>
                  <a:tcPr marL="111318" marR="79513" marT="79513" marB="159026" anchor="ctr">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431532374"/>
                  </a:ext>
                </a:extLst>
              </a:tr>
              <a:tr h="558579">
                <a:tc>
                  <a:txBody>
                    <a:bodyPr/>
                    <a:lstStyle/>
                    <a:p>
                      <a:r>
                        <a:rPr lang="en-US" sz="2100" cap="none" spc="0">
                          <a:solidFill>
                            <a:schemeClr val="tx1"/>
                          </a:solidFill>
                        </a:rPr>
                        <a:t>Mediator</a:t>
                      </a:r>
                    </a:p>
                  </a:txBody>
                  <a:tcPr marL="111318" marR="79513" marT="79513" marB="159026">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dirty="0">
                          <a:solidFill>
                            <a:schemeClr val="tx1"/>
                          </a:solidFill>
                        </a:rPr>
                        <a:t>2</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a:solidFill>
                            <a:schemeClr val="tx1"/>
                          </a:solidFill>
                        </a:rPr>
                        <a:t>X</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a:solidFill>
                            <a:schemeClr val="tx1"/>
                          </a:solidFill>
                        </a:rPr>
                        <a:t>2</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altLang="ko-KR" sz="2100" cap="none" spc="0">
                          <a:solidFill>
                            <a:schemeClr val="tx1"/>
                          </a:solidFill>
                        </a:rPr>
                        <a:t>X</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1997150"/>
                  </a:ext>
                </a:extLst>
              </a:tr>
              <a:tr h="558579">
                <a:tc>
                  <a:txBody>
                    <a:bodyPr/>
                    <a:lstStyle/>
                    <a:p>
                      <a:r>
                        <a:rPr lang="en-US" sz="2100" cap="none" spc="0">
                          <a:solidFill>
                            <a:schemeClr val="tx1"/>
                          </a:solidFill>
                        </a:rPr>
                        <a:t>Intercept</a:t>
                      </a:r>
                    </a:p>
                  </a:txBody>
                  <a:tcPr marL="111318" marR="79513" marT="79513" marB="159026">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dirty="0">
                          <a:solidFill>
                            <a:schemeClr val="tx1"/>
                          </a:solidFill>
                        </a:rPr>
                        <a:t>3</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dirty="0">
                          <a:solidFill>
                            <a:schemeClr val="tx1"/>
                          </a:solidFill>
                        </a:rPr>
                        <a:t>3</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a:solidFill>
                            <a:schemeClr val="tx1"/>
                          </a:solidFill>
                        </a:rPr>
                        <a:t>3</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altLang="ko-KR" sz="2100" cap="none" spc="0">
                          <a:solidFill>
                            <a:schemeClr val="tx1"/>
                          </a:solidFill>
                        </a:rPr>
                        <a:t>3</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736109206"/>
                  </a:ext>
                </a:extLst>
              </a:tr>
              <a:tr h="558579">
                <a:tc>
                  <a:txBody>
                    <a:bodyPr/>
                    <a:lstStyle/>
                    <a:p>
                      <a:r>
                        <a:rPr lang="en-US" sz="2100" cap="none" spc="0">
                          <a:solidFill>
                            <a:schemeClr val="tx1"/>
                          </a:solidFill>
                        </a:rPr>
                        <a:t>X1</a:t>
                      </a:r>
                    </a:p>
                  </a:txBody>
                  <a:tcPr marL="111318" marR="79513" marT="79513" marB="159026">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a:solidFill>
                            <a:schemeClr val="tx1"/>
                          </a:solidFill>
                        </a:rPr>
                        <a:t>0.5</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a:solidFill>
                            <a:schemeClr val="tx1"/>
                          </a:solidFill>
                        </a:rPr>
                        <a:t>0.5</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2100" cap="none" spc="0" dirty="0">
                          <a:solidFill>
                            <a:schemeClr val="tx1"/>
                          </a:solidFill>
                        </a:rPr>
                        <a:t>0.5</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altLang="ko-KR" sz="2100" cap="none" spc="0" dirty="0">
                          <a:solidFill>
                            <a:schemeClr val="tx1"/>
                          </a:solidFill>
                        </a:rPr>
                        <a:t>0.5</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428607281"/>
                  </a:ext>
                </a:extLst>
              </a:tr>
              <a:tr h="558579">
                <a:tc>
                  <a:txBody>
                    <a:bodyPr/>
                    <a:lstStyle/>
                    <a:p>
                      <a:r>
                        <a:rPr lang="en-US" sz="2100" cap="none" spc="0">
                          <a:solidFill>
                            <a:schemeClr val="tx1"/>
                          </a:solidFill>
                        </a:rPr>
                        <a:t>X2</a:t>
                      </a:r>
                    </a:p>
                  </a:txBody>
                  <a:tcPr marL="111318" marR="79513" marT="79513" marB="159026">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a:solidFill>
                            <a:schemeClr val="tx1"/>
                          </a:solidFill>
                        </a:rPr>
                        <a:t>0.6</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a:solidFill>
                            <a:schemeClr val="tx1"/>
                          </a:solidFill>
                        </a:rPr>
                        <a:t>X</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sz="2100" cap="none" spc="0" dirty="0">
                          <a:solidFill>
                            <a:schemeClr val="tx1"/>
                          </a:solidFill>
                        </a:rPr>
                        <a:t>0.6</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a:r>
                        <a:rPr lang="en-US" altLang="ko-KR" sz="2100" cap="none" spc="0">
                          <a:solidFill>
                            <a:schemeClr val="tx1"/>
                          </a:solidFill>
                        </a:rPr>
                        <a:t>0.6</a:t>
                      </a:r>
                    </a:p>
                  </a:txBody>
                  <a:tcPr marL="111318" marR="79513" marT="79513" marB="15902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803488066"/>
                  </a:ext>
                </a:extLst>
              </a:tr>
              <a:tr h="558579">
                <a:tc>
                  <a:txBody>
                    <a:bodyPr/>
                    <a:lstStyle/>
                    <a:p>
                      <a:r>
                        <a:rPr lang="en-US" sz="2100" cap="none" spc="0">
                          <a:solidFill>
                            <a:schemeClr val="tx1"/>
                          </a:solidFill>
                        </a:rPr>
                        <a:t>X3</a:t>
                      </a:r>
                    </a:p>
                  </a:txBody>
                  <a:tcPr marL="111318" marR="79513" marT="79513" marB="159026">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cap="none" spc="0" dirty="0">
                          <a:solidFill>
                            <a:schemeClr val="tx1"/>
                          </a:solidFill>
                        </a:rPr>
                        <a:t>0.7</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cap="none" spc="0">
                          <a:solidFill>
                            <a:schemeClr val="tx1"/>
                          </a:solidFill>
                        </a:rPr>
                        <a:t>X</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100" cap="none" spc="0" dirty="0">
                          <a:solidFill>
                            <a:schemeClr val="tx1"/>
                          </a:solidFill>
                        </a:rPr>
                        <a:t>0.7</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2100" cap="none" spc="0" dirty="0">
                          <a:solidFill>
                            <a:schemeClr val="tx1"/>
                          </a:solidFill>
                        </a:rPr>
                        <a:t>X</a:t>
                      </a:r>
                    </a:p>
                  </a:txBody>
                  <a:tcPr marL="111318" marR="79513" marT="79513" marB="15902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82862681"/>
                  </a:ext>
                </a:extLst>
              </a:tr>
            </a:tbl>
          </a:graphicData>
        </a:graphic>
      </p:graphicFrame>
      <p:sp>
        <p:nvSpPr>
          <p:cNvPr id="5" name="TextBox 4">
            <a:extLst>
              <a:ext uri="{FF2B5EF4-FFF2-40B4-BE49-F238E27FC236}">
                <a16:creationId xmlns:a16="http://schemas.microsoft.com/office/drawing/2014/main" id="{D5DAA0B8-1F13-7872-4159-A5EA382D938A}"/>
              </a:ext>
            </a:extLst>
          </p:cNvPr>
          <p:cNvSpPr txBox="1"/>
          <p:nvPr/>
        </p:nvSpPr>
        <p:spPr>
          <a:xfrm>
            <a:off x="6158484" y="2703110"/>
            <a:ext cx="6552752" cy="5747727"/>
          </a:xfrm>
          <a:prstGeom prst="rect">
            <a:avLst/>
          </a:prstGeom>
          <a:noFill/>
        </p:spPr>
        <p:txBody>
          <a:bodyPr wrap="square" rtlCol="0">
            <a:spAutoFit/>
          </a:bodyPr>
          <a:lstStyle/>
          <a:p>
            <a:pPr algn="l">
              <a:buFont typeface="+mj-lt"/>
              <a:buAutoNum type="arabicPeriod"/>
            </a:pPr>
            <a:r>
              <a:rPr lang="en-GB" sz="1470" b="1" dirty="0">
                <a:solidFill>
                  <a:srgbClr val="374151"/>
                </a:solidFill>
                <a:latin typeface="Söhne"/>
              </a:rPr>
              <a:t>data1</a:t>
            </a:r>
            <a:r>
              <a:rPr lang="en-GB" sz="1470" dirty="0">
                <a:solidFill>
                  <a:srgbClr val="374151"/>
                </a:solidFill>
                <a:latin typeface="Söhne"/>
              </a:rPr>
              <a:t>:</a:t>
            </a:r>
          </a:p>
          <a:p>
            <a:pPr lvl="1"/>
            <a:r>
              <a:rPr lang="en-GB" sz="1470" b="1" dirty="0">
                <a:solidFill>
                  <a:srgbClr val="374151"/>
                </a:solidFill>
                <a:latin typeface="Söhne"/>
              </a:rPr>
              <a:t>Intervention (T)</a:t>
            </a:r>
            <a:endParaRPr lang="en-GB" sz="1470" dirty="0">
              <a:solidFill>
                <a:srgbClr val="374151"/>
              </a:solidFill>
              <a:latin typeface="Söhne"/>
            </a:endParaRPr>
          </a:p>
          <a:p>
            <a:pPr lvl="1"/>
            <a:r>
              <a:rPr lang="en-GB" sz="1470" dirty="0">
                <a:solidFill>
                  <a:srgbClr val="374151"/>
                </a:solidFill>
                <a:latin typeface="KaTeX_Main"/>
              </a:rPr>
              <a:t>T=</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ϵ</a:t>
            </a:r>
            <a:r>
              <a:rPr lang="en-GB" sz="1470" dirty="0">
                <a:solidFill>
                  <a:srgbClr val="374151"/>
                </a:solidFill>
                <a:latin typeface="KaTeX_Main"/>
              </a:rPr>
              <a:t>T,</a:t>
            </a:r>
            <a:r>
              <a:rPr lang="el-GR" sz="1470" dirty="0">
                <a:solidFill>
                  <a:srgbClr val="374151"/>
                </a:solidFill>
                <a:latin typeface="KaTeX_Main"/>
              </a:rPr>
              <a:t>ϵ</a:t>
            </a:r>
            <a:r>
              <a:rPr lang="en-GB" sz="1470" dirty="0">
                <a:solidFill>
                  <a:srgbClr val="374151"/>
                </a:solidFill>
                <a:latin typeface="KaTeX_Main"/>
              </a:rPr>
              <a:t>T∼N(0,1)</a:t>
            </a:r>
            <a:endParaRPr lang="en-GB" sz="1470" i="1" dirty="0">
              <a:solidFill>
                <a:srgbClr val="374151"/>
              </a:solidFill>
              <a:latin typeface="KaTeX_Math"/>
            </a:endParaRPr>
          </a:p>
          <a:p>
            <a:pPr lvl="1"/>
            <a:r>
              <a:rPr lang="en-GB" sz="1470" b="1" dirty="0">
                <a:solidFill>
                  <a:srgbClr val="374151"/>
                </a:solidFill>
                <a:latin typeface="Söhne"/>
              </a:rPr>
              <a:t>Mediator (M)</a:t>
            </a:r>
            <a:endParaRPr lang="en-GB" sz="1470" dirty="0">
              <a:solidFill>
                <a:srgbClr val="374151"/>
              </a:solidFill>
              <a:latin typeface="Söhne"/>
            </a:endParaRPr>
          </a:p>
          <a:p>
            <a:pPr lvl="1"/>
            <a:r>
              <a:rPr lang="en-GB" sz="1470" dirty="0">
                <a:solidFill>
                  <a:srgbClr val="374151"/>
                </a:solidFill>
                <a:latin typeface="KaTeX_Main"/>
              </a:rPr>
              <a:t>M=</a:t>
            </a:r>
            <a:r>
              <a:rPr lang="el-GR" sz="1470" dirty="0">
                <a:solidFill>
                  <a:srgbClr val="374151"/>
                </a:solidFill>
                <a:latin typeface="KaTeX_Main"/>
              </a:rPr>
              <a:t>γ1×</a:t>
            </a:r>
            <a:r>
              <a:rPr lang="en-GB" sz="1470" dirty="0">
                <a:solidFill>
                  <a:srgbClr val="374151"/>
                </a:solidFill>
                <a:latin typeface="KaTeX_Main"/>
              </a:rPr>
              <a:t>T+</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ϵ</a:t>
            </a:r>
            <a:r>
              <a:rPr lang="en-GB" sz="1470" dirty="0">
                <a:solidFill>
                  <a:srgbClr val="374151"/>
                </a:solidFill>
                <a:latin typeface="KaTeX_Main"/>
              </a:rPr>
              <a:t>M,</a:t>
            </a:r>
            <a:r>
              <a:rPr lang="el-GR" sz="1470" dirty="0">
                <a:solidFill>
                  <a:srgbClr val="374151"/>
                </a:solidFill>
                <a:latin typeface="KaTeX_Main"/>
              </a:rPr>
              <a:t>ϵ</a:t>
            </a:r>
            <a:r>
              <a:rPr lang="en-GB" sz="1470" dirty="0">
                <a:solidFill>
                  <a:srgbClr val="374151"/>
                </a:solidFill>
                <a:latin typeface="KaTeX_Main"/>
              </a:rPr>
              <a:t>M∼N(0,0.5)</a:t>
            </a:r>
            <a:r>
              <a:rPr lang="en-GB" sz="1470" i="1" dirty="0">
                <a:solidFill>
                  <a:srgbClr val="374151"/>
                </a:solidFill>
                <a:latin typeface="KaTeX_Math"/>
              </a:rPr>
              <a:t> </a:t>
            </a:r>
          </a:p>
          <a:p>
            <a:pPr lvl="1"/>
            <a:r>
              <a:rPr lang="en-GB" sz="1470" b="1" dirty="0">
                <a:solidFill>
                  <a:srgbClr val="374151"/>
                </a:solidFill>
                <a:latin typeface="Söhne"/>
              </a:rPr>
              <a:t>Outcome (Y)</a:t>
            </a:r>
            <a:endParaRPr lang="en-GB" sz="1470" dirty="0">
              <a:solidFill>
                <a:srgbClr val="374151"/>
              </a:solidFill>
              <a:latin typeface="Söhne"/>
            </a:endParaRPr>
          </a:p>
          <a:p>
            <a:pPr lvl="1"/>
            <a:r>
              <a:rPr lang="en-GB" sz="1470" dirty="0">
                <a:solidFill>
                  <a:srgbClr val="374151"/>
                </a:solidFill>
                <a:latin typeface="KaTeX_Main"/>
              </a:rPr>
              <a:t>Y=</a:t>
            </a:r>
            <a:r>
              <a:rPr lang="el-GR" sz="1470" dirty="0">
                <a:solidFill>
                  <a:srgbClr val="374151"/>
                </a:solidFill>
                <a:latin typeface="KaTeX_Main"/>
              </a:rPr>
              <a:t>α+γ2×</a:t>
            </a:r>
            <a:r>
              <a:rPr lang="en-GB" sz="1470" dirty="0">
                <a:solidFill>
                  <a:srgbClr val="374151"/>
                </a:solidFill>
                <a:latin typeface="KaTeX_Main"/>
              </a:rPr>
              <a:t>T+</a:t>
            </a:r>
            <a:r>
              <a:rPr lang="el-GR" sz="1470" dirty="0">
                <a:solidFill>
                  <a:srgbClr val="374151"/>
                </a:solidFill>
                <a:latin typeface="KaTeX_Main"/>
              </a:rPr>
              <a:t>γ1×</a:t>
            </a:r>
            <a:r>
              <a:rPr lang="en-GB" sz="1470" dirty="0">
                <a:solidFill>
                  <a:srgbClr val="374151"/>
                </a:solidFill>
                <a:latin typeface="KaTeX_Main"/>
              </a:rPr>
              <a:t>M+</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β3×</a:t>
            </a:r>
            <a:r>
              <a:rPr lang="en-GB" sz="1470" dirty="0">
                <a:solidFill>
                  <a:srgbClr val="374151"/>
                </a:solidFill>
                <a:latin typeface="KaTeX_Main"/>
              </a:rPr>
              <a:t>X3+</a:t>
            </a:r>
            <a:r>
              <a:rPr lang="el-GR" sz="1470" dirty="0">
                <a:solidFill>
                  <a:srgbClr val="374151"/>
                </a:solidFill>
                <a:latin typeface="KaTeX_Main"/>
              </a:rPr>
              <a:t>ϵ</a:t>
            </a:r>
            <a:r>
              <a:rPr lang="en-GB" sz="1470" dirty="0">
                <a:solidFill>
                  <a:srgbClr val="374151"/>
                </a:solidFill>
                <a:latin typeface="KaTeX_Main"/>
              </a:rPr>
              <a:t>Y,</a:t>
            </a:r>
            <a:r>
              <a:rPr lang="el-GR" sz="1470" dirty="0">
                <a:solidFill>
                  <a:srgbClr val="374151"/>
                </a:solidFill>
                <a:latin typeface="KaTeX_Main"/>
              </a:rPr>
              <a:t>ϵ</a:t>
            </a:r>
            <a:r>
              <a:rPr lang="en-GB" sz="1470" dirty="0">
                <a:solidFill>
                  <a:srgbClr val="374151"/>
                </a:solidFill>
                <a:latin typeface="KaTeX_Main"/>
              </a:rPr>
              <a:t>Y∼N(0,1)</a:t>
            </a:r>
          </a:p>
          <a:p>
            <a:pPr algn="l">
              <a:buFont typeface="+mj-lt"/>
              <a:buAutoNum type="arabicPeriod"/>
            </a:pPr>
            <a:r>
              <a:rPr lang="en-GB" sz="1470" b="1" dirty="0">
                <a:solidFill>
                  <a:srgbClr val="374151"/>
                </a:solidFill>
                <a:latin typeface="Söhne"/>
              </a:rPr>
              <a:t>data2</a:t>
            </a:r>
            <a:r>
              <a:rPr lang="en-GB" sz="1470" dirty="0">
                <a:solidFill>
                  <a:srgbClr val="374151"/>
                </a:solidFill>
                <a:latin typeface="Söhne"/>
              </a:rPr>
              <a:t>:</a:t>
            </a:r>
          </a:p>
          <a:p>
            <a:pPr lvl="1"/>
            <a:r>
              <a:rPr lang="en-GB" sz="1470" b="1" dirty="0">
                <a:solidFill>
                  <a:srgbClr val="374151"/>
                </a:solidFill>
                <a:latin typeface="Söhne"/>
              </a:rPr>
              <a:t>Intervention (T)</a:t>
            </a:r>
            <a:endParaRPr lang="en-GB" sz="1470" dirty="0">
              <a:solidFill>
                <a:srgbClr val="374151"/>
              </a:solidFill>
              <a:latin typeface="Söhne"/>
            </a:endParaRPr>
          </a:p>
          <a:p>
            <a:pPr lvl="1"/>
            <a:r>
              <a:rPr lang="en-GB" sz="1470" dirty="0">
                <a:solidFill>
                  <a:srgbClr val="374151"/>
                </a:solidFill>
                <a:latin typeface="KaTeX_Main"/>
              </a:rPr>
              <a:t>T=</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ϵ</a:t>
            </a:r>
            <a:r>
              <a:rPr lang="en-GB" sz="1470" dirty="0">
                <a:solidFill>
                  <a:srgbClr val="374151"/>
                </a:solidFill>
                <a:latin typeface="KaTeX_Main"/>
              </a:rPr>
              <a:t>T,</a:t>
            </a:r>
            <a:r>
              <a:rPr lang="el-GR" sz="1470" dirty="0">
                <a:solidFill>
                  <a:srgbClr val="374151"/>
                </a:solidFill>
                <a:latin typeface="KaTeX_Main"/>
              </a:rPr>
              <a:t>ϵ</a:t>
            </a:r>
            <a:r>
              <a:rPr lang="en-GB" sz="1470" dirty="0">
                <a:solidFill>
                  <a:srgbClr val="374151"/>
                </a:solidFill>
                <a:latin typeface="KaTeX_Main"/>
              </a:rPr>
              <a:t>T∼N(0,1)</a:t>
            </a:r>
            <a:r>
              <a:rPr lang="en-GB" sz="1470" i="1" dirty="0">
                <a:solidFill>
                  <a:srgbClr val="374151"/>
                </a:solidFill>
                <a:latin typeface="KaTeX_Math"/>
              </a:rPr>
              <a:t> </a:t>
            </a:r>
          </a:p>
          <a:p>
            <a:pPr lvl="1"/>
            <a:r>
              <a:rPr lang="en-GB" sz="1470" b="1" dirty="0">
                <a:solidFill>
                  <a:srgbClr val="374151"/>
                </a:solidFill>
                <a:latin typeface="Söhne"/>
              </a:rPr>
              <a:t>Outcome (Y)</a:t>
            </a:r>
            <a:endParaRPr lang="en-GB" sz="1470" dirty="0">
              <a:solidFill>
                <a:srgbClr val="374151"/>
              </a:solidFill>
              <a:latin typeface="Söhne"/>
            </a:endParaRPr>
          </a:p>
          <a:p>
            <a:pPr lvl="1"/>
            <a:r>
              <a:rPr lang="en-GB" sz="1470" dirty="0">
                <a:solidFill>
                  <a:srgbClr val="374151"/>
                </a:solidFill>
                <a:latin typeface="KaTeX_Main"/>
              </a:rPr>
              <a:t>Y=</a:t>
            </a:r>
            <a:r>
              <a:rPr lang="el-GR" sz="1470" dirty="0">
                <a:solidFill>
                  <a:srgbClr val="374151"/>
                </a:solidFill>
                <a:latin typeface="KaTeX_Main"/>
              </a:rPr>
              <a:t>α+γ2×</a:t>
            </a:r>
            <a:r>
              <a:rPr lang="en-GB" sz="1470" dirty="0">
                <a:solidFill>
                  <a:srgbClr val="374151"/>
                </a:solidFill>
                <a:latin typeface="KaTeX_Main"/>
              </a:rPr>
              <a:t>T+</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β3×</a:t>
            </a:r>
            <a:r>
              <a:rPr lang="en-GB" sz="1470" dirty="0">
                <a:solidFill>
                  <a:srgbClr val="374151"/>
                </a:solidFill>
                <a:latin typeface="KaTeX_Main"/>
              </a:rPr>
              <a:t>X3+</a:t>
            </a:r>
            <a:r>
              <a:rPr lang="el-GR" sz="1470" dirty="0">
                <a:solidFill>
                  <a:srgbClr val="374151"/>
                </a:solidFill>
                <a:latin typeface="KaTeX_Main"/>
              </a:rPr>
              <a:t>ϵ</a:t>
            </a:r>
            <a:r>
              <a:rPr lang="en-GB" sz="1470" dirty="0">
                <a:solidFill>
                  <a:srgbClr val="374151"/>
                </a:solidFill>
                <a:latin typeface="KaTeX_Main"/>
              </a:rPr>
              <a:t>Y,</a:t>
            </a:r>
            <a:r>
              <a:rPr lang="el-GR" sz="1470" dirty="0">
                <a:solidFill>
                  <a:srgbClr val="374151"/>
                </a:solidFill>
                <a:latin typeface="KaTeX_Main"/>
              </a:rPr>
              <a:t>ϵ</a:t>
            </a:r>
            <a:r>
              <a:rPr lang="en-GB" sz="1470" dirty="0">
                <a:solidFill>
                  <a:srgbClr val="374151"/>
                </a:solidFill>
                <a:latin typeface="KaTeX_Main"/>
              </a:rPr>
              <a:t>Y∼N(0,1)</a:t>
            </a:r>
            <a:endParaRPr lang="en-GB" sz="1470" dirty="0">
              <a:solidFill>
                <a:srgbClr val="374151"/>
              </a:solidFill>
              <a:latin typeface="Söhne"/>
            </a:endParaRPr>
          </a:p>
          <a:p>
            <a:pPr algn="l">
              <a:buFont typeface="+mj-lt"/>
              <a:buAutoNum type="arabicPeriod"/>
            </a:pPr>
            <a:r>
              <a:rPr lang="en-GB" sz="1470" b="1" dirty="0">
                <a:solidFill>
                  <a:srgbClr val="374151"/>
                </a:solidFill>
                <a:latin typeface="Söhne"/>
              </a:rPr>
              <a:t>data3</a:t>
            </a:r>
            <a:r>
              <a:rPr lang="en-GB" sz="1470" dirty="0">
                <a:solidFill>
                  <a:srgbClr val="374151"/>
                </a:solidFill>
                <a:latin typeface="Söhne"/>
              </a:rPr>
              <a:t>:</a:t>
            </a:r>
          </a:p>
          <a:p>
            <a:pPr lvl="1"/>
            <a:r>
              <a:rPr lang="en-GB" sz="1470" b="1" dirty="0">
                <a:solidFill>
                  <a:srgbClr val="374151"/>
                </a:solidFill>
                <a:latin typeface="Söhne"/>
              </a:rPr>
              <a:t>Intervention (T)</a:t>
            </a:r>
            <a:endParaRPr lang="en-GB" sz="1470" dirty="0">
              <a:solidFill>
                <a:srgbClr val="374151"/>
              </a:solidFill>
              <a:latin typeface="Söhne"/>
            </a:endParaRPr>
          </a:p>
          <a:p>
            <a:pPr lvl="1"/>
            <a:r>
              <a:rPr lang="en-GB" sz="1470" dirty="0">
                <a:solidFill>
                  <a:srgbClr val="374151"/>
                </a:solidFill>
                <a:latin typeface="KaTeX_Main"/>
              </a:rPr>
              <a:t>P(T=1)=11+exp⁡(−X1−X2)</a:t>
            </a:r>
            <a:endParaRPr lang="en-GB" sz="1470" dirty="0">
              <a:solidFill>
                <a:srgbClr val="374151"/>
              </a:solidFill>
              <a:latin typeface="Söhne"/>
            </a:endParaRPr>
          </a:p>
          <a:p>
            <a:pPr lvl="1"/>
            <a:r>
              <a:rPr lang="en-GB" sz="1470" b="1" dirty="0">
                <a:solidFill>
                  <a:srgbClr val="374151"/>
                </a:solidFill>
                <a:latin typeface="Söhne"/>
              </a:rPr>
              <a:t>Mediator (M)</a:t>
            </a:r>
            <a:endParaRPr lang="en-GB" sz="1470" dirty="0">
              <a:solidFill>
                <a:srgbClr val="374151"/>
              </a:solidFill>
              <a:latin typeface="Söhne"/>
            </a:endParaRPr>
          </a:p>
          <a:p>
            <a:pPr lvl="1"/>
            <a:r>
              <a:rPr lang="en-GB" sz="1470" dirty="0">
                <a:solidFill>
                  <a:srgbClr val="374151"/>
                </a:solidFill>
                <a:latin typeface="KaTeX_Main"/>
              </a:rPr>
              <a:t>M=</a:t>
            </a:r>
            <a:r>
              <a:rPr lang="el-GR" sz="1470" dirty="0">
                <a:solidFill>
                  <a:srgbClr val="374151"/>
                </a:solidFill>
                <a:latin typeface="KaTeX_Main"/>
              </a:rPr>
              <a:t>γ1×</a:t>
            </a:r>
            <a:r>
              <a:rPr lang="en-GB" sz="1470" dirty="0">
                <a:solidFill>
                  <a:srgbClr val="374151"/>
                </a:solidFill>
                <a:latin typeface="KaTeX_Main"/>
              </a:rPr>
              <a:t>T+</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ϵ</a:t>
            </a:r>
            <a:r>
              <a:rPr lang="en-GB" sz="1470" dirty="0">
                <a:solidFill>
                  <a:srgbClr val="374151"/>
                </a:solidFill>
                <a:latin typeface="KaTeX_Main"/>
              </a:rPr>
              <a:t>M,</a:t>
            </a:r>
            <a:r>
              <a:rPr lang="el-GR" sz="1470" dirty="0">
                <a:solidFill>
                  <a:srgbClr val="374151"/>
                </a:solidFill>
                <a:latin typeface="KaTeX_Main"/>
              </a:rPr>
              <a:t>ϵ</a:t>
            </a:r>
            <a:r>
              <a:rPr lang="en-GB" sz="1470" dirty="0">
                <a:solidFill>
                  <a:srgbClr val="374151"/>
                </a:solidFill>
                <a:latin typeface="KaTeX_Main"/>
              </a:rPr>
              <a:t>M∼N(0,1)</a:t>
            </a:r>
            <a:endParaRPr lang="en-GB" sz="1470" dirty="0">
              <a:solidFill>
                <a:srgbClr val="374151"/>
              </a:solidFill>
              <a:latin typeface="Söhne"/>
            </a:endParaRPr>
          </a:p>
          <a:p>
            <a:pPr lvl="1"/>
            <a:r>
              <a:rPr lang="en-GB" sz="1470" b="1" dirty="0">
                <a:solidFill>
                  <a:srgbClr val="374151"/>
                </a:solidFill>
                <a:latin typeface="Söhne"/>
              </a:rPr>
              <a:t>Outcome (Y)</a:t>
            </a:r>
            <a:endParaRPr lang="en-GB" sz="1470" dirty="0">
              <a:solidFill>
                <a:srgbClr val="374151"/>
              </a:solidFill>
              <a:latin typeface="Söhne"/>
            </a:endParaRPr>
          </a:p>
          <a:p>
            <a:pPr lvl="1"/>
            <a:r>
              <a:rPr lang="en-GB" sz="1470" dirty="0">
                <a:solidFill>
                  <a:srgbClr val="374151"/>
                </a:solidFill>
                <a:latin typeface="KaTeX_Main"/>
              </a:rPr>
              <a:t>Y=</a:t>
            </a:r>
            <a:r>
              <a:rPr lang="el-GR" sz="1470" dirty="0">
                <a:solidFill>
                  <a:srgbClr val="374151"/>
                </a:solidFill>
                <a:latin typeface="KaTeX_Main"/>
              </a:rPr>
              <a:t>α+γ2×</a:t>
            </a:r>
            <a:r>
              <a:rPr lang="en-GB" sz="1470" dirty="0">
                <a:solidFill>
                  <a:srgbClr val="374151"/>
                </a:solidFill>
                <a:latin typeface="KaTeX_Main"/>
              </a:rPr>
              <a:t>T+</a:t>
            </a:r>
            <a:r>
              <a:rPr lang="el-GR" sz="1470" dirty="0">
                <a:solidFill>
                  <a:srgbClr val="374151"/>
                </a:solidFill>
                <a:latin typeface="KaTeX_Main"/>
              </a:rPr>
              <a:t>γ1×</a:t>
            </a:r>
            <a:r>
              <a:rPr lang="en-GB" sz="1470" dirty="0">
                <a:solidFill>
                  <a:srgbClr val="374151"/>
                </a:solidFill>
                <a:latin typeface="KaTeX_Main"/>
              </a:rPr>
              <a:t>M+</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β3×</a:t>
            </a:r>
            <a:r>
              <a:rPr lang="en-GB" sz="1470" dirty="0">
                <a:solidFill>
                  <a:srgbClr val="374151"/>
                </a:solidFill>
                <a:latin typeface="KaTeX_Main"/>
              </a:rPr>
              <a:t>X3+</a:t>
            </a:r>
            <a:r>
              <a:rPr lang="el-GR" sz="1470" dirty="0">
                <a:solidFill>
                  <a:srgbClr val="374151"/>
                </a:solidFill>
                <a:latin typeface="KaTeX_Main"/>
              </a:rPr>
              <a:t>ϵ</a:t>
            </a:r>
            <a:r>
              <a:rPr lang="en-GB" sz="1470" dirty="0">
                <a:solidFill>
                  <a:srgbClr val="374151"/>
                </a:solidFill>
                <a:latin typeface="KaTeX_Main"/>
              </a:rPr>
              <a:t>Y,</a:t>
            </a:r>
            <a:r>
              <a:rPr lang="el-GR" sz="1470" dirty="0">
                <a:solidFill>
                  <a:srgbClr val="374151"/>
                </a:solidFill>
                <a:latin typeface="KaTeX_Main"/>
              </a:rPr>
              <a:t>ϵ</a:t>
            </a:r>
            <a:r>
              <a:rPr lang="en-GB" sz="1470" dirty="0">
                <a:solidFill>
                  <a:srgbClr val="374151"/>
                </a:solidFill>
                <a:latin typeface="KaTeX_Main"/>
              </a:rPr>
              <a:t>Y∼N(0,1)</a:t>
            </a:r>
            <a:endParaRPr lang="en-GB" sz="1470" dirty="0">
              <a:solidFill>
                <a:srgbClr val="374151"/>
              </a:solidFill>
              <a:latin typeface="Söhne"/>
            </a:endParaRPr>
          </a:p>
          <a:p>
            <a:pPr algn="l">
              <a:buFont typeface="+mj-lt"/>
              <a:buAutoNum type="arabicPeriod"/>
            </a:pPr>
            <a:r>
              <a:rPr lang="en-GB" sz="1470" b="1" dirty="0">
                <a:solidFill>
                  <a:srgbClr val="374151"/>
                </a:solidFill>
                <a:latin typeface="Söhne"/>
              </a:rPr>
              <a:t>data4</a:t>
            </a:r>
            <a:r>
              <a:rPr lang="en-GB" sz="1470" dirty="0">
                <a:solidFill>
                  <a:srgbClr val="374151"/>
                </a:solidFill>
                <a:latin typeface="Söhne"/>
              </a:rPr>
              <a:t>:</a:t>
            </a:r>
          </a:p>
          <a:p>
            <a:pPr lvl="1"/>
            <a:r>
              <a:rPr lang="en-GB" sz="1470" b="1" dirty="0">
                <a:solidFill>
                  <a:srgbClr val="374151"/>
                </a:solidFill>
                <a:latin typeface="Söhne"/>
              </a:rPr>
              <a:t>Intervention (T)</a:t>
            </a:r>
            <a:endParaRPr lang="en-GB" sz="1470" dirty="0">
              <a:solidFill>
                <a:srgbClr val="374151"/>
              </a:solidFill>
              <a:latin typeface="Söhne"/>
            </a:endParaRPr>
          </a:p>
          <a:p>
            <a:pPr lvl="1"/>
            <a:r>
              <a:rPr lang="en-GB" sz="1470" dirty="0">
                <a:solidFill>
                  <a:srgbClr val="374151"/>
                </a:solidFill>
                <a:latin typeface="KaTeX_Main"/>
              </a:rPr>
              <a:t>P(T=1)=11+exp⁡(−X1−X2)</a:t>
            </a:r>
            <a:r>
              <a:rPr lang="en-GB" sz="1470" i="1" dirty="0">
                <a:solidFill>
                  <a:srgbClr val="374151"/>
                </a:solidFill>
                <a:latin typeface="KaTeX_Math"/>
              </a:rPr>
              <a:t> </a:t>
            </a:r>
          </a:p>
          <a:p>
            <a:pPr lvl="1"/>
            <a:r>
              <a:rPr lang="en-GB" sz="1470" b="1" dirty="0">
                <a:solidFill>
                  <a:srgbClr val="374151"/>
                </a:solidFill>
                <a:latin typeface="Söhne"/>
              </a:rPr>
              <a:t>Outcome (Y)</a:t>
            </a:r>
            <a:endParaRPr lang="en-GB" sz="1470" dirty="0">
              <a:solidFill>
                <a:srgbClr val="374151"/>
              </a:solidFill>
              <a:latin typeface="Söhne"/>
            </a:endParaRPr>
          </a:p>
          <a:p>
            <a:pPr lvl="1"/>
            <a:r>
              <a:rPr lang="en-GB" sz="1470" dirty="0">
                <a:solidFill>
                  <a:srgbClr val="374151"/>
                </a:solidFill>
                <a:latin typeface="KaTeX_Main"/>
              </a:rPr>
              <a:t>Y=</a:t>
            </a:r>
            <a:r>
              <a:rPr lang="el-GR" sz="1470" dirty="0">
                <a:solidFill>
                  <a:srgbClr val="374151"/>
                </a:solidFill>
                <a:latin typeface="KaTeX_Main"/>
              </a:rPr>
              <a:t>α+γ2×</a:t>
            </a:r>
            <a:r>
              <a:rPr lang="en-GB" sz="1470" dirty="0">
                <a:solidFill>
                  <a:srgbClr val="374151"/>
                </a:solidFill>
                <a:latin typeface="KaTeX_Main"/>
              </a:rPr>
              <a:t>T+</a:t>
            </a:r>
            <a:r>
              <a:rPr lang="el-GR" sz="1470" dirty="0">
                <a:solidFill>
                  <a:srgbClr val="374151"/>
                </a:solidFill>
                <a:latin typeface="KaTeX_Main"/>
              </a:rPr>
              <a:t>β1×</a:t>
            </a:r>
            <a:r>
              <a:rPr lang="en-GB" sz="1470" dirty="0">
                <a:solidFill>
                  <a:srgbClr val="374151"/>
                </a:solidFill>
                <a:latin typeface="KaTeX_Main"/>
              </a:rPr>
              <a:t>X1+</a:t>
            </a:r>
            <a:r>
              <a:rPr lang="el-GR" sz="1470" dirty="0">
                <a:solidFill>
                  <a:srgbClr val="374151"/>
                </a:solidFill>
                <a:latin typeface="KaTeX_Main"/>
              </a:rPr>
              <a:t>β2×</a:t>
            </a:r>
            <a:r>
              <a:rPr lang="en-GB" sz="1470" dirty="0">
                <a:solidFill>
                  <a:srgbClr val="374151"/>
                </a:solidFill>
                <a:latin typeface="KaTeX_Main"/>
              </a:rPr>
              <a:t>X2+</a:t>
            </a:r>
            <a:r>
              <a:rPr lang="el-GR" sz="1470" dirty="0">
                <a:solidFill>
                  <a:srgbClr val="374151"/>
                </a:solidFill>
                <a:latin typeface="KaTeX_Main"/>
              </a:rPr>
              <a:t>β3×</a:t>
            </a:r>
            <a:r>
              <a:rPr lang="en-GB" sz="1470" dirty="0">
                <a:solidFill>
                  <a:srgbClr val="374151"/>
                </a:solidFill>
                <a:latin typeface="KaTeX_Main"/>
              </a:rPr>
              <a:t>X3+</a:t>
            </a:r>
            <a:r>
              <a:rPr lang="el-GR" sz="1470" dirty="0">
                <a:solidFill>
                  <a:srgbClr val="374151"/>
                </a:solidFill>
                <a:latin typeface="KaTeX_Main"/>
              </a:rPr>
              <a:t>ϵ</a:t>
            </a:r>
            <a:r>
              <a:rPr lang="en-GB" sz="1470" dirty="0">
                <a:solidFill>
                  <a:srgbClr val="374151"/>
                </a:solidFill>
                <a:latin typeface="KaTeX_Main"/>
              </a:rPr>
              <a:t>Y,</a:t>
            </a:r>
            <a:r>
              <a:rPr lang="el-GR" sz="1470" dirty="0">
                <a:solidFill>
                  <a:srgbClr val="374151"/>
                </a:solidFill>
                <a:latin typeface="KaTeX_Main"/>
              </a:rPr>
              <a:t>ϵ</a:t>
            </a:r>
            <a:r>
              <a:rPr lang="en-GB" sz="1470" dirty="0">
                <a:solidFill>
                  <a:srgbClr val="374151"/>
                </a:solidFill>
                <a:latin typeface="KaTeX_Main"/>
              </a:rPr>
              <a:t>Y∼N(0,1)</a:t>
            </a:r>
            <a:endParaRPr lang="en-GB" sz="1470" dirty="0">
              <a:solidFill>
                <a:srgbClr val="374151"/>
              </a:solidFill>
              <a:latin typeface="Söhne"/>
            </a:endParaRPr>
          </a:p>
          <a:p>
            <a:endParaRPr lang="en-US" sz="1470" dirty="0"/>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E39C697C-E990-622D-1D4E-7E2D6918FABB}"/>
                  </a:ext>
                </a:extLst>
              </p14:cNvPr>
              <p14:cNvContentPartPr/>
              <p14:nvPr/>
            </p14:nvContentPartPr>
            <p14:xfrm>
              <a:off x="8526114" y="4913946"/>
              <a:ext cx="378" cy="378"/>
            </p14:xfrm>
          </p:contentPart>
        </mc:Choice>
        <mc:Fallback xmlns="">
          <p:pic>
            <p:nvPicPr>
              <p:cNvPr id="12" name="Ink 11">
                <a:extLst>
                  <a:ext uri="{FF2B5EF4-FFF2-40B4-BE49-F238E27FC236}">
                    <a16:creationId xmlns:a16="http://schemas.microsoft.com/office/drawing/2014/main" id="{E39C697C-E990-622D-1D4E-7E2D6918FABB}"/>
                  </a:ext>
                </a:extLst>
              </p:cNvPr>
              <p:cNvPicPr/>
              <p:nvPr/>
            </p:nvPicPr>
            <p:blipFill>
              <a:blip r:embed="rId4"/>
              <a:stretch>
                <a:fillRect/>
              </a:stretch>
            </p:blipFill>
            <p:spPr>
              <a:xfrm>
                <a:off x="8516664" y="4904496"/>
                <a:ext cx="18900" cy="18900"/>
              </a:xfrm>
              <a:prstGeom prst="rect">
                <a:avLst/>
              </a:prstGeom>
            </p:spPr>
          </p:pic>
        </mc:Fallback>
      </mc:AlternateContent>
    </p:spTree>
    <p:extLst>
      <p:ext uri="{BB962C8B-B14F-4D97-AF65-F5344CB8AC3E}">
        <p14:creationId xmlns:p14="http://schemas.microsoft.com/office/powerpoint/2010/main" val="2108263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10385997-AFA2-4995-C2ED-0DC96A5722B3}"/>
              </a:ext>
            </a:extLst>
          </p:cNvPr>
          <p:cNvPicPr>
            <a:picLocks noChangeAspect="1"/>
          </p:cNvPicPr>
          <p:nvPr/>
        </p:nvPicPr>
        <p:blipFill>
          <a:blip r:embed="rId2"/>
          <a:stretch>
            <a:fillRect/>
          </a:stretch>
        </p:blipFill>
        <p:spPr>
          <a:xfrm>
            <a:off x="7075588" y="1378575"/>
            <a:ext cx="4263611" cy="3368254"/>
          </a:xfrm>
          <a:prstGeom prst="rect">
            <a:avLst/>
          </a:prstGeom>
        </p:spPr>
      </p:pic>
      <p:cxnSp>
        <p:nvCxnSpPr>
          <p:cNvPr id="13"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95774" y="1555638"/>
            <a:ext cx="11592" cy="6503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a network&#10;&#10;Description automatically generated">
            <a:extLst>
              <a:ext uri="{FF2B5EF4-FFF2-40B4-BE49-F238E27FC236}">
                <a16:creationId xmlns:a16="http://schemas.microsoft.com/office/drawing/2014/main" id="{39499964-E3F4-AE19-2816-5DF1B4A9C2D9}"/>
              </a:ext>
            </a:extLst>
          </p:cNvPr>
          <p:cNvPicPr>
            <a:picLocks noChangeAspect="1"/>
          </p:cNvPicPr>
          <p:nvPr/>
        </p:nvPicPr>
        <p:blipFill>
          <a:blip r:embed="rId3"/>
          <a:stretch>
            <a:fillRect/>
          </a:stretch>
        </p:blipFill>
        <p:spPr>
          <a:xfrm>
            <a:off x="6832233" y="5091600"/>
            <a:ext cx="4506966" cy="3560504"/>
          </a:xfrm>
          <a:prstGeom prst="rect">
            <a:avLst/>
          </a:prstGeom>
        </p:spPr>
      </p:pic>
      <p:cxnSp>
        <p:nvCxnSpPr>
          <p:cNvPr id="14"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3178"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0850" y="4800597"/>
            <a:ext cx="4398349"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diagram of a network&#10;&#10;Description automatically generated">
            <a:extLst>
              <a:ext uri="{FF2B5EF4-FFF2-40B4-BE49-F238E27FC236}">
                <a16:creationId xmlns:a16="http://schemas.microsoft.com/office/drawing/2014/main" id="{3956BC98-CBEB-E7E8-94CB-70542048BE4B}"/>
              </a:ext>
            </a:extLst>
          </p:cNvPr>
          <p:cNvPicPr>
            <a:picLocks noChangeAspect="1"/>
          </p:cNvPicPr>
          <p:nvPr/>
        </p:nvPicPr>
        <p:blipFill>
          <a:blip r:embed="rId4"/>
          <a:stretch>
            <a:fillRect/>
          </a:stretch>
        </p:blipFill>
        <p:spPr>
          <a:xfrm>
            <a:off x="1412734" y="5089749"/>
            <a:ext cx="4506469" cy="3564207"/>
          </a:xfrm>
          <a:prstGeom prst="rect">
            <a:avLst/>
          </a:prstGeom>
        </p:spPr>
      </p:pic>
      <p:pic>
        <p:nvPicPr>
          <p:cNvPr id="5" name="Picture 4" descr="A diagram of a network&#10;&#10;Description automatically generated">
            <a:extLst>
              <a:ext uri="{FF2B5EF4-FFF2-40B4-BE49-F238E27FC236}">
                <a16:creationId xmlns:a16="http://schemas.microsoft.com/office/drawing/2014/main" id="{2605583F-E1F0-FB7B-F886-BB653A3C9C16}"/>
              </a:ext>
            </a:extLst>
          </p:cNvPr>
          <p:cNvPicPr>
            <a:picLocks noChangeAspect="1"/>
          </p:cNvPicPr>
          <p:nvPr/>
        </p:nvPicPr>
        <p:blipFill>
          <a:blip r:embed="rId5"/>
          <a:stretch>
            <a:fillRect/>
          </a:stretch>
        </p:blipFill>
        <p:spPr>
          <a:xfrm>
            <a:off x="1399269" y="1179150"/>
            <a:ext cx="4519934" cy="3574857"/>
          </a:xfrm>
          <a:prstGeom prst="rect">
            <a:avLst/>
          </a:prstGeom>
        </p:spPr>
      </p:pic>
      <p:sp>
        <p:nvSpPr>
          <p:cNvPr id="2" name="TextBox 1">
            <a:extLst>
              <a:ext uri="{FF2B5EF4-FFF2-40B4-BE49-F238E27FC236}">
                <a16:creationId xmlns:a16="http://schemas.microsoft.com/office/drawing/2014/main" id="{87F48A01-591D-5564-8466-E7ACFA7C2586}"/>
              </a:ext>
            </a:extLst>
          </p:cNvPr>
          <p:cNvSpPr txBox="1"/>
          <p:nvPr/>
        </p:nvSpPr>
        <p:spPr>
          <a:xfrm>
            <a:off x="3020732" y="1132560"/>
            <a:ext cx="1277007" cy="461665"/>
          </a:xfrm>
          <a:prstGeom prst="rect">
            <a:avLst/>
          </a:prstGeom>
          <a:solidFill>
            <a:schemeClr val="bg1"/>
          </a:solidFill>
        </p:spPr>
        <p:txBody>
          <a:bodyPr wrap="square" rtlCol="0">
            <a:spAutoFit/>
          </a:bodyPr>
          <a:lstStyle/>
          <a:p>
            <a:pPr algn="ctr"/>
            <a:r>
              <a:rPr lang="en-US" sz="2400" b="1" dirty="0"/>
              <a:t>Data 1</a:t>
            </a:r>
          </a:p>
        </p:txBody>
      </p:sp>
      <p:sp>
        <p:nvSpPr>
          <p:cNvPr id="3" name="TextBox 2">
            <a:extLst>
              <a:ext uri="{FF2B5EF4-FFF2-40B4-BE49-F238E27FC236}">
                <a16:creationId xmlns:a16="http://schemas.microsoft.com/office/drawing/2014/main" id="{86A92F20-F886-0E39-1CDE-F2099FB37753}"/>
              </a:ext>
            </a:extLst>
          </p:cNvPr>
          <p:cNvSpPr txBox="1"/>
          <p:nvPr/>
        </p:nvSpPr>
        <p:spPr>
          <a:xfrm>
            <a:off x="8636258" y="1179150"/>
            <a:ext cx="1277007" cy="461665"/>
          </a:xfrm>
          <a:prstGeom prst="rect">
            <a:avLst/>
          </a:prstGeom>
          <a:solidFill>
            <a:schemeClr val="bg1"/>
          </a:solidFill>
        </p:spPr>
        <p:txBody>
          <a:bodyPr wrap="square" rtlCol="0">
            <a:spAutoFit/>
          </a:bodyPr>
          <a:lstStyle/>
          <a:p>
            <a:pPr algn="ctr"/>
            <a:r>
              <a:rPr lang="en-US" sz="2400" b="1" dirty="0"/>
              <a:t>Data 2</a:t>
            </a:r>
          </a:p>
        </p:txBody>
      </p:sp>
      <p:sp>
        <p:nvSpPr>
          <p:cNvPr id="4" name="TextBox 3">
            <a:extLst>
              <a:ext uri="{FF2B5EF4-FFF2-40B4-BE49-F238E27FC236}">
                <a16:creationId xmlns:a16="http://schemas.microsoft.com/office/drawing/2014/main" id="{6DFE3B8E-1991-0CE6-4A0A-4E32B0C91C1B}"/>
              </a:ext>
            </a:extLst>
          </p:cNvPr>
          <p:cNvSpPr txBox="1"/>
          <p:nvPr/>
        </p:nvSpPr>
        <p:spPr>
          <a:xfrm>
            <a:off x="3020731" y="4905507"/>
            <a:ext cx="1277007" cy="461665"/>
          </a:xfrm>
          <a:prstGeom prst="rect">
            <a:avLst/>
          </a:prstGeom>
          <a:solidFill>
            <a:schemeClr val="bg1"/>
          </a:solidFill>
        </p:spPr>
        <p:txBody>
          <a:bodyPr wrap="square" rtlCol="0">
            <a:spAutoFit/>
          </a:bodyPr>
          <a:lstStyle/>
          <a:p>
            <a:pPr algn="ctr"/>
            <a:r>
              <a:rPr lang="en-US" sz="2400" b="1" dirty="0"/>
              <a:t>Data 3</a:t>
            </a:r>
          </a:p>
        </p:txBody>
      </p:sp>
      <p:sp>
        <p:nvSpPr>
          <p:cNvPr id="6" name="TextBox 5">
            <a:extLst>
              <a:ext uri="{FF2B5EF4-FFF2-40B4-BE49-F238E27FC236}">
                <a16:creationId xmlns:a16="http://schemas.microsoft.com/office/drawing/2014/main" id="{461A7C30-E44A-2017-0B23-AB03620A9748}"/>
              </a:ext>
            </a:extLst>
          </p:cNvPr>
          <p:cNvSpPr txBox="1"/>
          <p:nvPr/>
        </p:nvSpPr>
        <p:spPr>
          <a:xfrm>
            <a:off x="8636257" y="4905506"/>
            <a:ext cx="1277007" cy="461665"/>
          </a:xfrm>
          <a:prstGeom prst="rect">
            <a:avLst/>
          </a:prstGeom>
          <a:solidFill>
            <a:schemeClr val="bg1"/>
          </a:solidFill>
        </p:spPr>
        <p:txBody>
          <a:bodyPr wrap="square" rtlCol="0">
            <a:spAutoFit/>
          </a:bodyPr>
          <a:lstStyle/>
          <a:p>
            <a:pPr algn="ctr"/>
            <a:r>
              <a:rPr lang="en-US" sz="2400" b="1" dirty="0"/>
              <a:t>Data 4</a:t>
            </a:r>
          </a:p>
        </p:txBody>
      </p:sp>
    </p:spTree>
    <p:extLst>
      <p:ext uri="{BB962C8B-B14F-4D97-AF65-F5344CB8AC3E}">
        <p14:creationId xmlns:p14="http://schemas.microsoft.com/office/powerpoint/2010/main" val="16651294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22846</TotalTime>
  <Words>2956</Words>
  <Application>Microsoft Macintosh PowerPoint</Application>
  <PresentationFormat>A3 Paper (297x420 mm)</PresentationFormat>
  <Paragraphs>724</Paragraphs>
  <Slides>64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KaTeX_Main</vt:lpstr>
      <vt:lpstr>KaTeX_Math</vt:lpstr>
      <vt:lpstr>Söhne</vt:lpstr>
      <vt:lpstr>Arial</vt:lpstr>
      <vt:lpstr>Calibri</vt:lpstr>
      <vt:lpstr>Calibri Light</vt:lpstr>
      <vt:lpstr>Menlo</vt:lpstr>
      <vt:lpstr>Office Theme</vt:lpstr>
      <vt:lpstr>Bridging Causal Inference and Machine Learning in Python: An Evaluation of Leading Libraries such as DoWhy, CausalML, EconML, CausalNex and Double Machine Learning</vt:lpstr>
      <vt:lpstr>Aims of the Dissertation</vt:lpstr>
      <vt:lpstr>Table of Contents</vt:lpstr>
      <vt:lpstr>Causal Inference</vt:lpstr>
      <vt:lpstr>PowerPoint Presentation</vt:lpstr>
      <vt:lpstr>PowerPoint Presentation</vt:lpstr>
      <vt:lpstr>Synthetic Data Type</vt:lpstr>
      <vt:lpstr>TRUE VALUE OF COEFFICIENTS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DoWhy – with graph</vt:lpstr>
      <vt:lpstr>DoWhy – with graph +Common Causes, Instrument </vt:lpstr>
      <vt:lpstr>DoWhy – with graph Noise</vt:lpstr>
      <vt:lpstr>DoWhy – without any assumptions</vt:lpstr>
      <vt:lpstr>DoWhy – with all remaining variables as Common causes</vt:lpstr>
      <vt:lpstr>DoWhy – with graph and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Design</vt:lpstr>
      <vt:lpstr>Python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Variables in the dataset </vt:lpstr>
      <vt:lpstr>PowerPoint Presentation</vt:lpstr>
      <vt:lpstr>PowerPoint Presentation</vt:lpstr>
      <vt:lpstr>Synthetic Data Generation Process</vt:lpstr>
      <vt:lpstr>EDA - Pairplot</vt:lpstr>
      <vt:lpstr>Evaluation Metrics</vt:lpstr>
      <vt:lpstr>Causal Structure Evaluation</vt:lpstr>
      <vt:lpstr> Confidence Intervals over the different treatments – CausalML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Causal inference method in Python with Continuous Treatment</dc:title>
  <dc:creator>Dahye Jeong</dc:creator>
  <cp:lastModifiedBy>Dahye Jeong</cp:lastModifiedBy>
  <cp:revision>34</cp:revision>
  <cp:lastPrinted>2023-08-29T12:37:41Z</cp:lastPrinted>
  <dcterms:created xsi:type="dcterms:W3CDTF">2023-07-24T14:30:55Z</dcterms:created>
  <dcterms:modified xsi:type="dcterms:W3CDTF">2023-09-12T14:32:03Z</dcterms:modified>
</cp:coreProperties>
</file>